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353" r:id="rId4"/>
    <p:sldId id="299" r:id="rId5"/>
    <p:sldId id="300" r:id="rId6"/>
    <p:sldId id="262" r:id="rId7"/>
    <p:sldId id="261" r:id="rId8"/>
    <p:sldId id="263" r:id="rId9"/>
    <p:sldId id="264" r:id="rId10"/>
    <p:sldId id="359" r:id="rId11"/>
    <p:sldId id="266" r:id="rId12"/>
    <p:sldId id="267" r:id="rId13"/>
    <p:sldId id="268" r:id="rId14"/>
    <p:sldId id="293" r:id="rId15"/>
    <p:sldId id="312" r:id="rId16"/>
    <p:sldId id="313" r:id="rId17"/>
    <p:sldId id="352" r:id="rId18"/>
    <p:sldId id="338" r:id="rId19"/>
    <p:sldId id="356" r:id="rId20"/>
    <p:sldId id="343" r:id="rId21"/>
    <p:sldId id="360" r:id="rId22"/>
    <p:sldId id="298" r:id="rId23"/>
    <p:sldId id="301" r:id="rId24"/>
    <p:sldId id="277" r:id="rId25"/>
    <p:sldId id="275" r:id="rId26"/>
    <p:sldId id="297" r:id="rId27"/>
    <p:sldId id="315" r:id="rId28"/>
    <p:sldId id="316" r:id="rId29"/>
    <p:sldId id="317" r:id="rId30"/>
    <p:sldId id="318" r:id="rId31"/>
    <p:sldId id="336" r:id="rId32"/>
    <p:sldId id="290" r:id="rId33"/>
    <p:sldId id="320" r:id="rId34"/>
    <p:sldId id="321" r:id="rId35"/>
    <p:sldId id="322" r:id="rId36"/>
    <p:sldId id="332" r:id="rId37"/>
    <p:sldId id="314" r:id="rId38"/>
    <p:sldId id="295" r:id="rId39"/>
    <p:sldId id="348" r:id="rId40"/>
    <p:sldId id="334" r:id="rId41"/>
    <p:sldId id="335" r:id="rId42"/>
    <p:sldId id="337" r:id="rId43"/>
    <p:sldId id="339" r:id="rId44"/>
    <p:sldId id="340" r:id="rId45"/>
    <p:sldId id="341" r:id="rId46"/>
    <p:sldId id="342" r:id="rId47"/>
    <p:sldId id="285" r:id="rId48"/>
    <p:sldId id="351" r:id="rId49"/>
    <p:sldId id="296" r:id="rId50"/>
    <p:sldId id="344" r:id="rId51"/>
    <p:sldId id="345" r:id="rId52"/>
    <p:sldId id="346" r:id="rId53"/>
    <p:sldId id="357" r:id="rId54"/>
    <p:sldId id="355" r:id="rId55"/>
    <p:sldId id="358" r:id="rId56"/>
    <p:sldId id="361" r:id="rId57"/>
    <p:sldId id="362" r:id="rId58"/>
    <p:sldId id="302" r:id="rId59"/>
    <p:sldId id="349" r:id="rId60"/>
    <p:sldId id="350" r:id="rId61"/>
    <p:sldId id="291" r:id="rId62"/>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B31B2866-542C-4055-8F75-4EB5F2312221}">
          <p14:sldIdLst>
            <p14:sldId id="257"/>
            <p14:sldId id="258"/>
          </p14:sldIdLst>
        </p14:section>
        <p14:section name="Frameworks in practice" id="{B71E4BD3-C270-401E-978D-2E61B3FF276F}">
          <p14:sldIdLst>
            <p14:sldId id="353"/>
            <p14:sldId id="299"/>
            <p14:sldId id="300"/>
            <p14:sldId id="262"/>
            <p14:sldId id="261"/>
            <p14:sldId id="263"/>
            <p14:sldId id="264"/>
            <p14:sldId id="359"/>
            <p14:sldId id="266"/>
            <p14:sldId id="267"/>
            <p14:sldId id="268"/>
            <p14:sldId id="293"/>
            <p14:sldId id="312"/>
            <p14:sldId id="313"/>
            <p14:sldId id="352"/>
            <p14:sldId id="338"/>
            <p14:sldId id="356"/>
            <p14:sldId id="343"/>
            <p14:sldId id="360"/>
          </p14:sldIdLst>
        </p14:section>
        <p14:section name="Three line model" id="{1223A0EB-5F36-4BA1-B049-CF44C1206C8F}">
          <p14:sldIdLst>
            <p14:sldId id="298"/>
            <p14:sldId id="301"/>
            <p14:sldId id="277"/>
            <p14:sldId id="275"/>
            <p14:sldId id="297"/>
            <p14:sldId id="315"/>
            <p14:sldId id="316"/>
            <p14:sldId id="317"/>
            <p14:sldId id="318"/>
          </p14:sldIdLst>
        </p14:section>
        <p14:section name="Compliance funtion Supervision" id="{B454694A-9272-430A-937C-FF38AC18EAC4}">
          <p14:sldIdLst>
            <p14:sldId id="336"/>
            <p14:sldId id="290"/>
            <p14:sldId id="320"/>
            <p14:sldId id="321"/>
            <p14:sldId id="322"/>
            <p14:sldId id="332"/>
          </p14:sldIdLst>
        </p14:section>
        <p14:section name="Maturity models" id="{3F69A313-B779-48EF-B2C7-D190D9F82AF5}">
          <p14:sldIdLst>
            <p14:sldId id="314"/>
            <p14:sldId id="295"/>
            <p14:sldId id="348"/>
            <p14:sldId id="334"/>
            <p14:sldId id="335"/>
          </p14:sldIdLst>
        </p14:section>
        <p14:section name="Digital transformation" id="{5345E520-09BB-4D57-B376-70CF4A1BE5FE}">
          <p14:sldIdLst>
            <p14:sldId id="337"/>
            <p14:sldId id="339"/>
            <p14:sldId id="340"/>
            <p14:sldId id="341"/>
            <p14:sldId id="342"/>
            <p14:sldId id="285"/>
            <p14:sldId id="351"/>
            <p14:sldId id="296"/>
            <p14:sldId id="344"/>
            <p14:sldId id="345"/>
            <p14:sldId id="346"/>
          </p14:sldIdLst>
        </p14:section>
        <p14:section name="Integration and implementation" id="{4073B9DA-CBC1-4430-B971-C22052BBC368}">
          <p14:sldIdLst>
            <p14:sldId id="357"/>
            <p14:sldId id="355"/>
            <p14:sldId id="358"/>
            <p14:sldId id="361"/>
            <p14:sldId id="362"/>
            <p14:sldId id="302"/>
          </p14:sldIdLst>
        </p14:section>
        <p14:section name="Closing" id="{50AE58C1-E3D4-4AA5-B152-4F9CA77588DE}">
          <p14:sldIdLst>
            <p14:sldId id="349"/>
            <p14:sldId id="350"/>
            <p14:sldId id="29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4" autoAdjust="0"/>
    <p:restoredTop sz="94660"/>
  </p:normalViewPr>
  <p:slideViewPr>
    <p:cSldViewPr snapToGrid="0">
      <p:cViewPr varScale="1">
        <p:scale>
          <a:sx n="87" d="100"/>
          <a:sy n="87" d="100"/>
        </p:scale>
        <p:origin x="120" y="7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a-DK" smtClean="0"/>
              <a:t>Klik for at redigere i master</a:t>
            </a:r>
            <a:endParaRPr lang="en-GB"/>
          </a:p>
        </p:txBody>
      </p:sp>
      <p:sp>
        <p:nvSpPr>
          <p:cNvPr id="3" name="U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smtClean="0"/>
              <a:t>Klik for at redigere i master</a:t>
            </a:r>
            <a:endParaRPr lang="en-GB"/>
          </a:p>
        </p:txBody>
      </p:sp>
      <p:sp>
        <p:nvSpPr>
          <p:cNvPr id="4" name="Pladsholder til dato 3"/>
          <p:cNvSpPr>
            <a:spLocks noGrp="1"/>
          </p:cNvSpPr>
          <p:nvPr>
            <p:ph type="dt" sz="half" idx="10"/>
          </p:nvPr>
        </p:nvSpPr>
        <p:spPr/>
        <p:txBody>
          <a:bodyPr/>
          <a:lstStyle/>
          <a:p>
            <a:fld id="{0AD9FB61-A676-406D-8DC7-E2B3C7F2483F}" type="datetimeFigureOut">
              <a:rPr lang="en-GB" smtClean="0"/>
              <a:t>08/05/2025</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160637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lodret titel 2"/>
          <p:cNvSpPr>
            <a:spLocks noGrp="1"/>
          </p:cNvSpPr>
          <p:nvPr>
            <p:ph type="body" orient="vert" idx="1"/>
          </p:nvPr>
        </p:nvSpPr>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0AD9FB61-A676-406D-8DC7-E2B3C7F2483F}" type="datetimeFigureOut">
              <a:rPr lang="en-GB" smtClean="0"/>
              <a:t>08/05/2025</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39913273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8724900" y="365125"/>
            <a:ext cx="2628900" cy="5811838"/>
          </a:xfrm>
        </p:spPr>
        <p:txBody>
          <a:bodyPr vert="eaVert"/>
          <a:lstStyle/>
          <a:p>
            <a:r>
              <a:rPr lang="da-DK" smtClean="0"/>
              <a:t>Klik for at redigere i master</a:t>
            </a:r>
            <a:endParaRPr lang="en-GB"/>
          </a:p>
        </p:txBody>
      </p:sp>
      <p:sp>
        <p:nvSpPr>
          <p:cNvPr id="3" name="Pladsholder til lodret titel 2"/>
          <p:cNvSpPr>
            <a:spLocks noGrp="1"/>
          </p:cNvSpPr>
          <p:nvPr>
            <p:ph type="body" orient="vert" idx="1"/>
          </p:nvPr>
        </p:nvSpPr>
        <p:spPr>
          <a:xfrm>
            <a:off x="838200" y="365125"/>
            <a:ext cx="7734300" cy="5811838"/>
          </a:xfrm>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0AD9FB61-A676-406D-8DC7-E2B3C7F2483F}" type="datetimeFigureOut">
              <a:rPr lang="en-GB" smtClean="0"/>
              <a:t>08/05/2025</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3540402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og tekst ">
    <p:spTree>
      <p:nvGrpSpPr>
        <p:cNvPr id="1" name=""/>
        <p:cNvGrpSpPr/>
        <p:nvPr/>
      </p:nvGrpSpPr>
      <p:grpSpPr>
        <a:xfrm>
          <a:off x="0" y="0"/>
          <a:ext cx="0" cy="0"/>
          <a:chOff x="0" y="0"/>
          <a:chExt cx="0" cy="0"/>
        </a:xfrm>
      </p:grpSpPr>
      <p:sp>
        <p:nvSpPr>
          <p:cNvPr id="2" name="Titel 1"/>
          <p:cNvSpPr>
            <a:spLocks noGrp="1"/>
          </p:cNvSpPr>
          <p:nvPr>
            <p:ph type="title"/>
          </p:nvPr>
        </p:nvSpPr>
        <p:spPr>
          <a:xfrm>
            <a:off x="0" y="2"/>
            <a:ext cx="9925051" cy="932177"/>
          </a:xfrm>
        </p:spPr>
        <p:txBody>
          <a:bodyPr/>
          <a:lstStyle/>
          <a:p>
            <a:r>
              <a:rPr lang="en-GB"/>
              <a:t>Klik for at redigere i master</a:t>
            </a:r>
          </a:p>
        </p:txBody>
      </p:sp>
      <p:sp>
        <p:nvSpPr>
          <p:cNvPr id="4" name="Pladsholder til sidefod 3"/>
          <p:cNvSpPr>
            <a:spLocks noGrp="1"/>
          </p:cNvSpPr>
          <p:nvPr>
            <p:ph type="ftr" sz="quarter" idx="11"/>
          </p:nvPr>
        </p:nvSpPr>
        <p:spPr/>
        <p:txBody>
          <a:bodyPr/>
          <a:lstStyle/>
          <a:p>
            <a:endParaRPr lang="en-GB"/>
          </a:p>
        </p:txBody>
      </p:sp>
      <p:sp>
        <p:nvSpPr>
          <p:cNvPr id="5" name="Pladsholder til diasnummer 4"/>
          <p:cNvSpPr>
            <a:spLocks noGrp="1"/>
          </p:cNvSpPr>
          <p:nvPr>
            <p:ph type="sldNum" sz="quarter" idx="12"/>
          </p:nvPr>
        </p:nvSpPr>
        <p:spPr/>
        <p:txBody>
          <a:bodyPr/>
          <a:lstStyle/>
          <a:p>
            <a:fld id="{F3C75061-B1B6-40EC-B9F9-7310D269E7AB}" type="slidenum">
              <a:rPr lang="en-GB" smtClean="0"/>
              <a:pPr/>
              <a:t>‹nr.›</a:t>
            </a:fld>
            <a:endParaRPr lang="en-GB"/>
          </a:p>
        </p:txBody>
      </p:sp>
      <p:sp>
        <p:nvSpPr>
          <p:cNvPr id="10" name="SPP_Klassifikation"/>
          <p:cNvSpPr txBox="1"/>
          <p:nvPr userDrawn="1"/>
        </p:nvSpPr>
        <p:spPr>
          <a:xfrm>
            <a:off x="433151" y="6466108"/>
            <a:ext cx="2708524" cy="1494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en-GB" sz="667">
                <a:solidFill>
                  <a:schemeClr val="bg1"/>
                </a:solidFill>
              </a:rPr>
              <a:t>Internt</a:t>
            </a:r>
          </a:p>
        </p:txBody>
      </p:sp>
      <p:sp>
        <p:nvSpPr>
          <p:cNvPr id="11" name="SPP_Selskab"/>
          <p:cNvSpPr txBox="1"/>
          <p:nvPr userDrawn="1"/>
        </p:nvSpPr>
        <p:spPr>
          <a:xfrm>
            <a:off x="436034" y="6374670"/>
            <a:ext cx="2708524" cy="12138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en-GB" sz="667">
                <a:solidFill>
                  <a:schemeClr val="bg1"/>
                </a:solidFill>
              </a:rPr>
              <a:t>KMD A/S</a:t>
            </a:r>
          </a:p>
        </p:txBody>
      </p:sp>
      <p:sp>
        <p:nvSpPr>
          <p:cNvPr id="14" name="Pladsholder til indhold 13"/>
          <p:cNvSpPr>
            <a:spLocks noGrp="1"/>
          </p:cNvSpPr>
          <p:nvPr>
            <p:ph sz="quarter" idx="13"/>
          </p:nvPr>
        </p:nvSpPr>
        <p:spPr>
          <a:xfrm>
            <a:off x="696386" y="1587501"/>
            <a:ext cx="10729383" cy="4146551"/>
          </a:xfrm>
        </p:spPr>
        <p:txBody>
          <a:bodyPr/>
          <a:lstStyle>
            <a:lvl1pPr marL="243411" indent="-243411">
              <a:spcBef>
                <a:spcPts val="1600"/>
              </a:spcBef>
              <a:buClr>
                <a:schemeClr val="tx2"/>
              </a:buClr>
              <a:buFont typeface="Verdana" panose="020B0604030504040204" pitchFamily="34" charset="0"/>
              <a:buChar char="_"/>
              <a:defRPr/>
            </a:lvl1pPr>
            <a:lvl2pPr marL="476239" indent="-243411">
              <a:spcBef>
                <a:spcPts val="1600"/>
              </a:spcBef>
              <a:buClr>
                <a:schemeClr val="tx2"/>
              </a:buClr>
              <a:buSzPct val="100000"/>
              <a:buFont typeface="Verdana" panose="020B0604030504040204" pitchFamily="34" charset="0"/>
              <a:buChar char="_"/>
              <a:defRPr sz="1600"/>
            </a:lvl2pPr>
            <a:lvl3pPr marL="717533" indent="-239178">
              <a:spcBef>
                <a:spcPts val="1600"/>
              </a:spcBef>
              <a:buClr>
                <a:schemeClr val="tx2"/>
              </a:buClr>
              <a:buFont typeface="Verdana" panose="020B0604030504040204" pitchFamily="34" charset="0"/>
              <a:buChar char="_"/>
              <a:defRPr sz="1333" baseline="0"/>
            </a:lvl3pPr>
            <a:lvl4pPr marL="1058307" indent="-228594">
              <a:spcBef>
                <a:spcPts val="1600"/>
              </a:spcBef>
              <a:buClr>
                <a:schemeClr val="tx2"/>
              </a:buClr>
              <a:buFont typeface="Verdana" panose="020B0604030504040204" pitchFamily="34" charset="0"/>
              <a:buChar char="_"/>
              <a:defRPr sz="1333" baseline="0"/>
            </a:lvl4pPr>
          </a:lstStyle>
          <a:p>
            <a:pPr lvl="0"/>
            <a:r>
              <a:rPr lang="en-GB"/>
              <a:t>Rediger typografien i masterens</a:t>
            </a:r>
          </a:p>
          <a:p>
            <a:pPr lvl="1"/>
            <a:r>
              <a:rPr lang="en-GB"/>
              <a:t>Andet niveau</a:t>
            </a:r>
          </a:p>
          <a:p>
            <a:pPr lvl="2"/>
            <a:r>
              <a:rPr lang="en-GB"/>
              <a:t>Tredje niveau</a:t>
            </a:r>
          </a:p>
          <a:p>
            <a:pPr lvl="3"/>
            <a:r>
              <a:rPr lang="en-GB"/>
              <a:t>Fjerde niveau</a:t>
            </a:r>
          </a:p>
          <a:p>
            <a:pPr lvl="4"/>
            <a:r>
              <a:rPr lang="en-GB"/>
              <a:t>Femte niveau</a:t>
            </a:r>
          </a:p>
        </p:txBody>
      </p:sp>
    </p:spTree>
    <p:extLst>
      <p:ext uri="{BB962C8B-B14F-4D97-AF65-F5344CB8AC3E}">
        <p14:creationId xmlns:p14="http://schemas.microsoft.com/office/powerpoint/2010/main" val="1764336730"/>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indhold 2"/>
          <p:cNvSpPr>
            <a:spLocks noGrp="1"/>
          </p:cNvSpPr>
          <p:nvPr>
            <p:ph idx="1"/>
          </p:nvPr>
        </p:nvSpPr>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0AD9FB61-A676-406D-8DC7-E2B3C7F2483F}" type="datetimeFigureOut">
              <a:rPr lang="en-GB" smtClean="0"/>
              <a:t>08/05/2025</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3907704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a-DK" smtClean="0"/>
              <a:t>Klik for at redigere i master</a:t>
            </a:r>
            <a:endParaRPr lang="en-GB"/>
          </a:p>
        </p:txBody>
      </p:sp>
      <p:sp>
        <p:nvSpPr>
          <p:cNvPr id="3" name="Pladsholder til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smtClean="0"/>
              <a:t>Klik for at redigere i master</a:t>
            </a:r>
          </a:p>
        </p:txBody>
      </p:sp>
      <p:sp>
        <p:nvSpPr>
          <p:cNvPr id="4" name="Pladsholder til dato 3"/>
          <p:cNvSpPr>
            <a:spLocks noGrp="1"/>
          </p:cNvSpPr>
          <p:nvPr>
            <p:ph type="dt" sz="half" idx="10"/>
          </p:nvPr>
        </p:nvSpPr>
        <p:spPr/>
        <p:txBody>
          <a:bodyPr/>
          <a:lstStyle/>
          <a:p>
            <a:fld id="{0AD9FB61-A676-406D-8DC7-E2B3C7F2483F}" type="datetimeFigureOut">
              <a:rPr lang="en-GB" smtClean="0"/>
              <a:t>08/05/2025</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321742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indhold 2"/>
          <p:cNvSpPr>
            <a:spLocks noGrp="1"/>
          </p:cNvSpPr>
          <p:nvPr>
            <p:ph sz="half" idx="1"/>
          </p:nvPr>
        </p:nvSpPr>
        <p:spPr>
          <a:xfrm>
            <a:off x="838200" y="1825625"/>
            <a:ext cx="5181600" cy="435133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indhold 3"/>
          <p:cNvSpPr>
            <a:spLocks noGrp="1"/>
          </p:cNvSpPr>
          <p:nvPr>
            <p:ph sz="half" idx="2"/>
          </p:nvPr>
        </p:nvSpPr>
        <p:spPr>
          <a:xfrm>
            <a:off x="6172200" y="1825625"/>
            <a:ext cx="5181600" cy="435133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5" name="Pladsholder til dato 4"/>
          <p:cNvSpPr>
            <a:spLocks noGrp="1"/>
          </p:cNvSpPr>
          <p:nvPr>
            <p:ph type="dt" sz="half" idx="10"/>
          </p:nvPr>
        </p:nvSpPr>
        <p:spPr/>
        <p:txBody>
          <a:bodyPr/>
          <a:lstStyle/>
          <a:p>
            <a:fld id="{0AD9FB61-A676-406D-8DC7-E2B3C7F2483F}" type="datetimeFigureOut">
              <a:rPr lang="en-GB" smtClean="0"/>
              <a:t>08/05/2025</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1463306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a-DK" smtClean="0"/>
              <a:t>Klik for at redigere i master</a:t>
            </a:r>
            <a:endParaRPr lang="en-GB"/>
          </a:p>
        </p:txBody>
      </p:sp>
      <p:sp>
        <p:nvSpPr>
          <p:cNvPr id="3" name="Pladsholder til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4" name="Pladsholder til indhold 3"/>
          <p:cNvSpPr>
            <a:spLocks noGrp="1"/>
          </p:cNvSpPr>
          <p:nvPr>
            <p:ph sz="half" idx="2"/>
          </p:nvPr>
        </p:nvSpPr>
        <p:spPr>
          <a:xfrm>
            <a:off x="839788" y="2505075"/>
            <a:ext cx="5157787" cy="368458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5" name="Pladsholder til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6" name="Pladsholder til indhold 5"/>
          <p:cNvSpPr>
            <a:spLocks noGrp="1"/>
          </p:cNvSpPr>
          <p:nvPr>
            <p:ph sz="quarter" idx="4"/>
          </p:nvPr>
        </p:nvSpPr>
        <p:spPr>
          <a:xfrm>
            <a:off x="6172200" y="2505075"/>
            <a:ext cx="5183188" cy="368458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7" name="Pladsholder til dato 6"/>
          <p:cNvSpPr>
            <a:spLocks noGrp="1"/>
          </p:cNvSpPr>
          <p:nvPr>
            <p:ph type="dt" sz="half" idx="10"/>
          </p:nvPr>
        </p:nvSpPr>
        <p:spPr/>
        <p:txBody>
          <a:bodyPr/>
          <a:lstStyle/>
          <a:p>
            <a:fld id="{0AD9FB61-A676-406D-8DC7-E2B3C7F2483F}" type="datetimeFigureOut">
              <a:rPr lang="en-GB" smtClean="0"/>
              <a:t>08/05/2025</a:t>
            </a:fld>
            <a:endParaRPr lang="en-GB"/>
          </a:p>
        </p:txBody>
      </p:sp>
      <p:sp>
        <p:nvSpPr>
          <p:cNvPr id="8" name="Pladsholder til sidefod 7"/>
          <p:cNvSpPr>
            <a:spLocks noGrp="1"/>
          </p:cNvSpPr>
          <p:nvPr>
            <p:ph type="ftr" sz="quarter" idx="11"/>
          </p:nvPr>
        </p:nvSpPr>
        <p:spPr/>
        <p:txBody>
          <a:bodyPr/>
          <a:lstStyle/>
          <a:p>
            <a:endParaRPr lang="en-GB"/>
          </a:p>
        </p:txBody>
      </p:sp>
      <p:sp>
        <p:nvSpPr>
          <p:cNvPr id="9" name="Pladsholder til slidenummer 8"/>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1911990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dato 2"/>
          <p:cNvSpPr>
            <a:spLocks noGrp="1"/>
          </p:cNvSpPr>
          <p:nvPr>
            <p:ph type="dt" sz="half" idx="10"/>
          </p:nvPr>
        </p:nvSpPr>
        <p:spPr/>
        <p:txBody>
          <a:bodyPr/>
          <a:lstStyle/>
          <a:p>
            <a:fld id="{0AD9FB61-A676-406D-8DC7-E2B3C7F2483F}" type="datetimeFigureOut">
              <a:rPr lang="en-GB" smtClean="0"/>
              <a:t>08/05/2025</a:t>
            </a:fld>
            <a:endParaRPr lang="en-GB"/>
          </a:p>
        </p:txBody>
      </p:sp>
      <p:sp>
        <p:nvSpPr>
          <p:cNvPr id="4" name="Pladsholder til sidefod 3"/>
          <p:cNvSpPr>
            <a:spLocks noGrp="1"/>
          </p:cNvSpPr>
          <p:nvPr>
            <p:ph type="ftr" sz="quarter" idx="11"/>
          </p:nvPr>
        </p:nvSpPr>
        <p:spPr/>
        <p:txBody>
          <a:bodyPr/>
          <a:lstStyle/>
          <a:p>
            <a:endParaRPr lang="en-GB"/>
          </a:p>
        </p:txBody>
      </p:sp>
      <p:sp>
        <p:nvSpPr>
          <p:cNvPr id="5" name="Pladsholder til slidenummer 4"/>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4022514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0AD9FB61-A676-406D-8DC7-E2B3C7F2483F}" type="datetimeFigureOut">
              <a:rPr lang="en-GB" smtClean="0"/>
              <a:t>08/05/2025</a:t>
            </a:fld>
            <a:endParaRPr lang="en-GB"/>
          </a:p>
        </p:txBody>
      </p:sp>
      <p:sp>
        <p:nvSpPr>
          <p:cNvPr id="3" name="Pladsholder til sidefod 2"/>
          <p:cNvSpPr>
            <a:spLocks noGrp="1"/>
          </p:cNvSpPr>
          <p:nvPr>
            <p:ph type="ftr" sz="quarter" idx="11"/>
          </p:nvPr>
        </p:nvSpPr>
        <p:spPr/>
        <p:txBody>
          <a:bodyPr/>
          <a:lstStyle/>
          <a:p>
            <a:endParaRPr lang="en-GB"/>
          </a:p>
        </p:txBody>
      </p:sp>
      <p:sp>
        <p:nvSpPr>
          <p:cNvPr id="4" name="Pladsholder til slidenummer 3"/>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2885168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smtClean="0"/>
              <a:t>Klik for at redigere i master</a:t>
            </a:r>
            <a:endParaRPr lang="en-GB"/>
          </a:p>
        </p:txBody>
      </p:sp>
      <p:sp>
        <p:nvSpPr>
          <p:cNvPr id="3" name="Pladsholder til indhol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0AD9FB61-A676-406D-8DC7-E2B3C7F2483F}" type="datetimeFigureOut">
              <a:rPr lang="en-GB" smtClean="0"/>
              <a:t>08/05/2025</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3776621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smtClean="0"/>
              <a:t>Klik for at redigere i master</a:t>
            </a:r>
            <a:endParaRPr lang="en-GB"/>
          </a:p>
        </p:txBody>
      </p:sp>
      <p:sp>
        <p:nvSpPr>
          <p:cNvPr id="3" name="Pladsholder til billed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0AD9FB61-A676-406D-8DC7-E2B3C7F2483F}" type="datetimeFigureOut">
              <a:rPr lang="en-GB" smtClean="0"/>
              <a:t>08/05/2025</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277665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smtClean="0"/>
              <a:t>Klik for at redigere i master</a:t>
            </a:r>
            <a:endParaRPr lang="en-GB"/>
          </a:p>
        </p:txBody>
      </p:sp>
      <p:sp>
        <p:nvSpPr>
          <p:cNvPr id="3" name="Pladsholder til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9FB61-A676-406D-8DC7-E2B3C7F2483F}" type="datetimeFigureOut">
              <a:rPr lang="en-GB" smtClean="0"/>
              <a:t>08/05/2025</a:t>
            </a:fld>
            <a:endParaRPr lang="en-GB"/>
          </a:p>
        </p:txBody>
      </p:sp>
      <p:sp>
        <p:nvSpPr>
          <p:cNvPr id="5" name="Pladsholder til sidefod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Pladsholder til slide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5AF663-2523-443A-96EF-AC3413B43C0A}" type="slidenum">
              <a:rPr lang="en-GB" smtClean="0"/>
              <a:t>‹nr.›</a:t>
            </a:fld>
            <a:endParaRPr lang="en-GB"/>
          </a:p>
        </p:txBody>
      </p:sp>
    </p:spTree>
    <p:extLst>
      <p:ext uri="{BB962C8B-B14F-4D97-AF65-F5344CB8AC3E}">
        <p14:creationId xmlns:p14="http://schemas.microsoft.com/office/powerpoint/2010/main" val="3850433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bis.org/publ/bcbs113.pdf" TargetMode="Externa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774" y="0"/>
            <a:ext cx="10010659" cy="6848614"/>
          </a:xfrm>
          <a:prstGeom prst="rect">
            <a:avLst/>
          </a:prstGeom>
        </p:spPr>
      </p:pic>
      <p:sp>
        <p:nvSpPr>
          <p:cNvPr id="2" name="Title 1"/>
          <p:cNvSpPr>
            <a:spLocks noGrp="1"/>
          </p:cNvSpPr>
          <p:nvPr>
            <p:ph type="ctrTitle"/>
          </p:nvPr>
        </p:nvSpPr>
        <p:spPr>
          <a:xfrm>
            <a:off x="3267755" y="3158108"/>
            <a:ext cx="5656488" cy="571500"/>
          </a:xfrm>
          <a:solidFill>
            <a:schemeClr val="accent1">
              <a:alpha val="80000"/>
            </a:schemeClr>
          </a:solidFill>
        </p:spPr>
        <p:txBody>
          <a:bodyPr anchor="b">
            <a:noAutofit/>
          </a:bodyPr>
          <a:lstStyle/>
          <a:p>
            <a:r>
              <a:rPr lang="en-US" sz="3000" dirty="0">
                <a:solidFill>
                  <a:schemeClr val="accent4">
                    <a:lumMod val="60000"/>
                    <a:lumOff val="40000"/>
                  </a:schemeClr>
                </a:solidFill>
              </a:rPr>
              <a:t>Compliance frameworks</a:t>
            </a:r>
          </a:p>
        </p:txBody>
      </p:sp>
      <p:sp>
        <p:nvSpPr>
          <p:cNvPr id="3" name="Subtitle 2"/>
          <p:cNvSpPr>
            <a:spLocks noGrp="1"/>
          </p:cNvSpPr>
          <p:nvPr>
            <p:ph type="subTitle" idx="1"/>
          </p:nvPr>
        </p:nvSpPr>
        <p:spPr>
          <a:xfrm>
            <a:off x="1859752" y="5893306"/>
            <a:ext cx="4703176" cy="570221"/>
          </a:xfrm>
          <a:solidFill>
            <a:schemeClr val="accent1">
              <a:alpha val="80000"/>
            </a:schemeClr>
          </a:solidFill>
        </p:spPr>
        <p:txBody>
          <a:bodyPr>
            <a:normAutofit/>
          </a:bodyPr>
          <a:lstStyle/>
          <a:p>
            <a:r>
              <a:rPr lang="en-US" dirty="0">
                <a:solidFill>
                  <a:schemeClr val="accent4">
                    <a:lumMod val="60000"/>
                    <a:lumOff val="40000"/>
                  </a:schemeClr>
                </a:solidFill>
              </a:rPr>
              <a:t>Martin Falck-Hansen</a:t>
            </a:r>
          </a:p>
        </p:txBody>
      </p:sp>
      <p:cxnSp>
        <p:nvCxnSpPr>
          <p:cNvPr id="40" name="Straight Connector 39">
            <a:extLst>
              <a:ext uri="{FF2B5EF4-FFF2-40B4-BE49-F238E27FC236}">
                <a16:creationId xmlns:a16="http://schemas.microsoft.com/office/drawing/2014/main" xmlns="" id="{17726E8A-324C-4684-96F2-AFDDFB2F1441}"/>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flipH="1">
            <a:off x="2093214" y="4075682"/>
            <a:ext cx="342900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42" name="Freeform 6">
            <a:extLst>
              <a:ext uri="{FF2B5EF4-FFF2-40B4-BE49-F238E27FC236}">
                <a16:creationId xmlns:a16="http://schemas.microsoft.com/office/drawing/2014/main" xmlns="" id="{7021D92D-08FF-45A6-9109-AC9462C7E8E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auto">
          <a:xfrm>
            <a:off x="10362009" y="5198365"/>
            <a:ext cx="305991" cy="614363"/>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sz="1350"/>
          </a:p>
        </p:txBody>
      </p:sp>
      <p:pic>
        <p:nvPicPr>
          <p:cNvPr id="11" name="Billede 10"/>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3234569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4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200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400"/>
                                        <p:tgtEl>
                                          <p:spTgt spid="3">
                                            <p:txEl>
                                              <p:pRg st="0" end="0"/>
                                            </p:txEl>
                                          </p:spTgt>
                                        </p:tgtEl>
                                      </p:cBhvr>
                                    </p:animEffect>
                                  </p:childTnLst>
                                </p:cTn>
                              </p:par>
                              <p:par>
                                <p:cTn id="13" presetID="10" presetClass="entr" presetSubtype="0" fill="hold" grpId="0" nodeType="withEffect">
                                  <p:stCondLst>
                                    <p:cond delay="1000"/>
                                  </p:stCondLst>
                                  <p:iterate type="lt">
                                    <p:tmPct val="10000"/>
                                  </p:iterate>
                                  <p:childTnLst>
                                    <p:set>
                                      <p:cBhvr>
                                        <p:cTn id="14" dur="1" fill="hold">
                                          <p:stCondLst>
                                            <p:cond delay="0"/>
                                          </p:stCondLst>
                                        </p:cTn>
                                        <p:tgtEl>
                                          <p:spTgt spid="2"/>
                                        </p:tgtEl>
                                        <p:attrNameLst>
                                          <p:attrName>style.visibility</p:attrName>
                                        </p:attrNameLst>
                                      </p:cBhvr>
                                      <p:to>
                                        <p:strVal val="visible"/>
                                      </p:to>
                                    </p:set>
                                    <p:animEffect transition="in" filter="fade">
                                      <p:cBhvr>
                                        <p:cTn id="15"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stretch>
            <a:fillRect/>
          </a:stretch>
        </p:blipFill>
        <p:spPr>
          <a:xfrm>
            <a:off x="10889529" y="0"/>
            <a:ext cx="1302471" cy="1242357"/>
          </a:xfrm>
          <a:prstGeom prst="rect">
            <a:avLst/>
          </a:prstGeom>
        </p:spPr>
      </p:pic>
      <p:sp>
        <p:nvSpPr>
          <p:cNvPr id="3" name="Titel 2"/>
          <p:cNvSpPr>
            <a:spLocks noGrp="1"/>
          </p:cNvSpPr>
          <p:nvPr>
            <p:ph type="title"/>
          </p:nvPr>
        </p:nvSpPr>
        <p:spPr/>
        <p:txBody>
          <a:bodyPr/>
          <a:lstStyle/>
          <a:p>
            <a:r>
              <a:rPr lang="en-GB" dirty="0" smtClean="0"/>
              <a:t>The development of Governance models</a:t>
            </a:r>
            <a:endParaRPr lang="en-GB" dirty="0"/>
          </a:p>
        </p:txBody>
      </p:sp>
      <p:sp>
        <p:nvSpPr>
          <p:cNvPr id="4" name="Pladsholder til indhold 3"/>
          <p:cNvSpPr>
            <a:spLocks noGrp="1"/>
          </p:cNvSpPr>
          <p:nvPr>
            <p:ph idx="1"/>
          </p:nvPr>
        </p:nvSpPr>
        <p:spPr>
          <a:xfrm>
            <a:off x="838200" y="1825625"/>
            <a:ext cx="5375313" cy="4351338"/>
          </a:xfrm>
        </p:spPr>
        <p:txBody>
          <a:bodyPr/>
          <a:lstStyle/>
          <a:p>
            <a:r>
              <a:rPr lang="en-GB" dirty="0" smtClean="0"/>
              <a:t>COSO and similar models have evolved from their initial focus on </a:t>
            </a:r>
            <a:r>
              <a:rPr lang="en-GB" dirty="0" smtClean="0">
                <a:solidFill>
                  <a:srgbClr val="FF0000"/>
                </a:solidFill>
              </a:rPr>
              <a:t>value protection </a:t>
            </a:r>
            <a:r>
              <a:rPr lang="en-GB" dirty="0" smtClean="0"/>
              <a:t>to include </a:t>
            </a:r>
            <a:r>
              <a:rPr lang="en-GB" dirty="0" smtClean="0">
                <a:solidFill>
                  <a:schemeClr val="accent1"/>
                </a:solidFill>
              </a:rPr>
              <a:t>value creation</a:t>
            </a:r>
          </a:p>
          <a:p>
            <a:r>
              <a:rPr lang="en-GB" dirty="0" smtClean="0"/>
              <a:t>COSO initially (1994) focused a lot on financial risk but today also include cybersecurity</a:t>
            </a:r>
          </a:p>
          <a:p>
            <a:r>
              <a:rPr lang="en-GB" dirty="0" smtClean="0"/>
              <a:t>Risk management was build in. E.g. ISO have only recently added this.</a:t>
            </a:r>
            <a:endParaRPr lang="en-GB" dirty="0"/>
          </a:p>
        </p:txBody>
      </p:sp>
      <p:pic>
        <p:nvPicPr>
          <p:cNvPr id="5" name="Billed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6447" y="1825625"/>
            <a:ext cx="4594239" cy="4487040"/>
          </a:xfrm>
          <a:prstGeom prst="rect">
            <a:avLst/>
          </a:prstGeom>
        </p:spPr>
      </p:pic>
    </p:spTree>
    <p:extLst>
      <p:ext uri="{BB962C8B-B14F-4D97-AF65-F5344CB8AC3E}">
        <p14:creationId xmlns:p14="http://schemas.microsoft.com/office/powerpoint/2010/main" val="1802251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Billed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759" y="2498450"/>
            <a:ext cx="11132331" cy="2564869"/>
          </a:xfrm>
          <a:prstGeom prst="rect">
            <a:avLst/>
          </a:prstGeom>
        </p:spPr>
      </p:pic>
      <p:sp>
        <p:nvSpPr>
          <p:cNvPr id="2" name="Titel 1"/>
          <p:cNvSpPr>
            <a:spLocks noGrp="1"/>
          </p:cNvSpPr>
          <p:nvPr>
            <p:ph type="title"/>
          </p:nvPr>
        </p:nvSpPr>
        <p:spPr/>
        <p:txBody>
          <a:bodyPr/>
          <a:lstStyle/>
          <a:p>
            <a:r>
              <a:rPr lang="en-GB" dirty="0" smtClean="0">
                <a:solidFill>
                  <a:schemeClr val="accent4">
                    <a:lumMod val="60000"/>
                    <a:lumOff val="40000"/>
                  </a:schemeClr>
                </a:solidFill>
              </a:rPr>
              <a:t>COSO: from the cube to the Helix</a:t>
            </a:r>
            <a:endParaRPr lang="en-GB" dirty="0">
              <a:solidFill>
                <a:schemeClr val="accent4">
                  <a:lumMod val="60000"/>
                  <a:lumOff val="40000"/>
                </a:schemeClr>
              </a:solidFill>
            </a:endParaRPr>
          </a:p>
        </p:txBody>
      </p:sp>
      <p:pic>
        <p:nvPicPr>
          <p:cNvPr id="6" name="Billede 5"/>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3197232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COSO ERM Components</a:t>
            </a:r>
          </a:p>
        </p:txBody>
      </p:sp>
      <p:sp>
        <p:nvSpPr>
          <p:cNvPr id="3" name="Content Placeholder 2"/>
          <p:cNvSpPr>
            <a:spLocks noGrp="1"/>
          </p:cNvSpPr>
          <p:nvPr>
            <p:ph idx="1"/>
          </p:nvPr>
        </p:nvSpPr>
        <p:spPr/>
        <p:txBody>
          <a:bodyPr/>
          <a:lstStyle/>
          <a:p>
            <a:endParaRPr dirty="0"/>
          </a:p>
          <a:p>
            <a:r>
              <a:rPr dirty="0"/>
              <a:t>Objectives: Strategic, Operations, Reporting, Compliance</a:t>
            </a:r>
          </a:p>
          <a:p>
            <a:r>
              <a:rPr dirty="0"/>
              <a:t>Components: Governance, Risk Assessment, Control Activities, Info &amp; Communication, Monitoring</a:t>
            </a:r>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1113383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OE</a:t>
            </a:r>
            <a:r>
              <a:rPr lang="da-DK" dirty="0" smtClean="0"/>
              <a:t>CG</a:t>
            </a:r>
            <a:r>
              <a:rPr dirty="0" smtClean="0"/>
              <a:t> </a:t>
            </a:r>
            <a:r>
              <a:rPr dirty="0"/>
              <a:t>GRC Capability Domains</a:t>
            </a:r>
          </a:p>
        </p:txBody>
      </p:sp>
      <p:sp>
        <p:nvSpPr>
          <p:cNvPr id="3" name="Content Placeholder 2"/>
          <p:cNvSpPr>
            <a:spLocks noGrp="1"/>
          </p:cNvSpPr>
          <p:nvPr>
            <p:ph idx="1"/>
          </p:nvPr>
        </p:nvSpPr>
        <p:spPr/>
        <p:txBody>
          <a:bodyPr>
            <a:normAutofit fontScale="85000" lnSpcReduction="20000"/>
          </a:bodyPr>
          <a:lstStyle/>
          <a:p>
            <a:endParaRPr dirty="0"/>
          </a:p>
          <a:p>
            <a:pPr marL="0" indent="0">
              <a:buNone/>
            </a:pPr>
            <a:r>
              <a:rPr lang="en-US" b="1" dirty="0" smtClean="0"/>
              <a:t>Governance &amp; Oversight </a:t>
            </a:r>
            <a:r>
              <a:rPr lang="en-US" dirty="0" smtClean="0"/>
              <a:t>provides methods to guide, constrain and conscribe the organization to achieve its purpose, mission, vision, and values.</a:t>
            </a:r>
          </a:p>
          <a:p>
            <a:pPr marL="0" indent="0">
              <a:buNone/>
            </a:pPr>
            <a:r>
              <a:rPr lang="en-US" b="1" dirty="0" smtClean="0"/>
              <a:t>Strategy &amp; Performance </a:t>
            </a:r>
            <a:r>
              <a:rPr lang="en-US" dirty="0" smtClean="0"/>
              <a:t>provides methods to guide, arrange and operate resources to achieve objectives and monitor performance.</a:t>
            </a:r>
          </a:p>
          <a:p>
            <a:pPr marL="0" indent="0">
              <a:buNone/>
            </a:pPr>
            <a:r>
              <a:rPr lang="en-US" b="1" dirty="0" smtClean="0"/>
              <a:t>Risk &amp; Decision-Support </a:t>
            </a:r>
            <a:r>
              <a:rPr lang="en-US" dirty="0" smtClean="0"/>
              <a:t>provides methods to identify and address the </a:t>
            </a:r>
            <a:r>
              <a:rPr lang="en-US" dirty="0" err="1" smtClean="0"/>
              <a:t>eect</a:t>
            </a:r>
            <a:r>
              <a:rPr lang="en-US" dirty="0" smtClean="0"/>
              <a:t> of uncertainty on objectives, including ways to support decisions under uncertainty.</a:t>
            </a:r>
          </a:p>
          <a:p>
            <a:pPr marL="0" indent="0">
              <a:buNone/>
            </a:pPr>
            <a:r>
              <a:rPr lang="en-US" b="1" dirty="0" smtClean="0"/>
              <a:t>Compliance &amp; Ethics </a:t>
            </a:r>
            <a:r>
              <a:rPr lang="en-US" dirty="0" smtClean="0"/>
              <a:t>provides methods to identify and address mandatory and voluntary obligations and the underlying ethical principles and values.</a:t>
            </a:r>
          </a:p>
          <a:p>
            <a:pPr marL="0" indent="0">
              <a:buNone/>
            </a:pPr>
            <a:r>
              <a:rPr lang="en-US" b="1" dirty="0" smtClean="0"/>
              <a:t>Security &amp; Continuity </a:t>
            </a:r>
            <a:r>
              <a:rPr lang="en-US" dirty="0" smtClean="0"/>
              <a:t>provides methods to identify and address threats to critical physical and digital assets and infrastructure.</a:t>
            </a:r>
          </a:p>
          <a:p>
            <a:pPr marL="0" indent="0">
              <a:buNone/>
            </a:pPr>
            <a:r>
              <a:rPr lang="en-US" b="1" dirty="0" smtClean="0"/>
              <a:t>Audit &amp; Assurance </a:t>
            </a:r>
            <a:r>
              <a:rPr lang="en-US" dirty="0" smtClean="0"/>
              <a:t>provides methods to enhance confidence that the organization </a:t>
            </a:r>
            <a:r>
              <a:rPr lang="en-US" dirty="0" err="1" smtClean="0"/>
              <a:t>isreliably</a:t>
            </a:r>
            <a:r>
              <a:rPr lang="en-US" dirty="0" smtClean="0"/>
              <a:t> achieving objectives, addressing uncertainty, and acting with integrity.</a:t>
            </a:r>
            <a:endParaRPr dirty="0"/>
          </a:p>
        </p:txBody>
      </p:sp>
      <p:pic>
        <p:nvPicPr>
          <p:cNvPr id="5" name="Billede 4"/>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1781804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260364" y="546942"/>
            <a:ext cx="6470249" cy="3574682"/>
          </a:xfrm>
          <a:prstGeom prst="rect">
            <a:avLst/>
          </a:prstGeom>
        </p:spPr>
      </p:pic>
      <p:pic>
        <p:nvPicPr>
          <p:cNvPr id="5" name="Billede 4"/>
          <p:cNvPicPr>
            <a:picLocks noChangeAspect="1"/>
          </p:cNvPicPr>
          <p:nvPr/>
        </p:nvPicPr>
        <p:blipFill>
          <a:blip r:embed="rId3"/>
          <a:stretch>
            <a:fillRect/>
          </a:stretch>
        </p:blipFill>
        <p:spPr>
          <a:xfrm>
            <a:off x="6590087" y="859547"/>
            <a:ext cx="5026536" cy="2949471"/>
          </a:xfrm>
          <a:prstGeom prst="rect">
            <a:avLst/>
          </a:prstGeom>
        </p:spPr>
      </p:pic>
      <p:pic>
        <p:nvPicPr>
          <p:cNvPr id="6" name="Billede 5"/>
          <p:cNvPicPr>
            <a:picLocks noChangeAspect="1"/>
          </p:cNvPicPr>
          <p:nvPr/>
        </p:nvPicPr>
        <p:blipFill>
          <a:blip r:embed="rId4"/>
          <a:stretch>
            <a:fillRect/>
          </a:stretch>
        </p:blipFill>
        <p:spPr>
          <a:xfrm>
            <a:off x="260365" y="4018185"/>
            <a:ext cx="6329722" cy="2839815"/>
          </a:xfrm>
          <a:prstGeom prst="rect">
            <a:avLst/>
          </a:prstGeom>
        </p:spPr>
      </p:pic>
      <p:pic>
        <p:nvPicPr>
          <p:cNvPr id="7" name="Billede 6"/>
          <p:cNvPicPr>
            <a:picLocks noChangeAspect="1"/>
          </p:cNvPicPr>
          <p:nvPr/>
        </p:nvPicPr>
        <p:blipFill>
          <a:blip r:embed="rId5"/>
          <a:stretch>
            <a:fillRect/>
          </a:stretch>
        </p:blipFill>
        <p:spPr>
          <a:xfrm>
            <a:off x="10889529" y="0"/>
            <a:ext cx="1302471" cy="1242357"/>
          </a:xfrm>
          <a:prstGeom prst="rect">
            <a:avLst/>
          </a:prstGeom>
        </p:spPr>
      </p:pic>
    </p:spTree>
    <p:extLst>
      <p:ext uri="{BB962C8B-B14F-4D97-AF65-F5344CB8AC3E}">
        <p14:creationId xmlns:p14="http://schemas.microsoft.com/office/powerpoint/2010/main" val="3734015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OCEG </a:t>
            </a:r>
            <a:r>
              <a:rPr lang="da-DK" dirty="0" err="1"/>
              <a:t>maturity</a:t>
            </a:r>
            <a:r>
              <a:rPr lang="da-DK" dirty="0"/>
              <a:t> model</a:t>
            </a:r>
          </a:p>
        </p:txBody>
      </p:sp>
      <p:sp>
        <p:nvSpPr>
          <p:cNvPr id="3" name="Pladsholder til indhold 2"/>
          <p:cNvSpPr>
            <a:spLocks noGrp="1"/>
          </p:cNvSpPr>
          <p:nvPr>
            <p:ph idx="1"/>
          </p:nvPr>
        </p:nvSpPr>
        <p:spPr/>
        <p:txBody>
          <a:bodyPr/>
          <a:lstStyle/>
          <a:p>
            <a:endParaRPr lang="da-DK"/>
          </a:p>
        </p:txBody>
      </p:sp>
      <p:pic>
        <p:nvPicPr>
          <p:cNvPr id="4" name="Billede 3"/>
          <p:cNvPicPr>
            <a:picLocks noChangeAspect="1"/>
          </p:cNvPicPr>
          <p:nvPr/>
        </p:nvPicPr>
        <p:blipFill>
          <a:blip r:embed="rId2"/>
          <a:stretch>
            <a:fillRect/>
          </a:stretch>
        </p:blipFill>
        <p:spPr>
          <a:xfrm>
            <a:off x="397164" y="1825625"/>
            <a:ext cx="11111346" cy="4519870"/>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469211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34" y="-296092"/>
            <a:ext cx="12649494" cy="7644634"/>
          </a:xfrm>
          <a:prstGeom prst="rect">
            <a:avLst/>
          </a:prstGeom>
        </p:spPr>
      </p:pic>
    </p:spTree>
    <p:extLst>
      <p:ext uri="{BB962C8B-B14F-4D97-AF65-F5344CB8AC3E}">
        <p14:creationId xmlns:p14="http://schemas.microsoft.com/office/powerpoint/2010/main" val="33270803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2671436" y="1351128"/>
            <a:ext cx="6849128" cy="5506872"/>
          </a:xfrm>
          <a:prstGeom prst="rect">
            <a:avLst/>
          </a:prstGeom>
        </p:spPr>
      </p:pic>
      <p:sp>
        <p:nvSpPr>
          <p:cNvPr id="5" name="Titel 4"/>
          <p:cNvSpPr>
            <a:spLocks noGrp="1"/>
          </p:cNvSpPr>
          <p:nvPr>
            <p:ph type="title"/>
          </p:nvPr>
        </p:nvSpPr>
        <p:spPr/>
        <p:txBody>
          <a:bodyPr/>
          <a:lstStyle/>
          <a:p>
            <a:r>
              <a:rPr lang="en-US" b="1" dirty="0"/>
              <a:t>OECD Digital Government Policy Framework</a:t>
            </a:r>
            <a:r>
              <a:rPr lang="en-US" dirty="0" smtClean="0"/>
              <a:t> </a:t>
            </a:r>
            <a:endParaRPr lang="en-GB" dirty="0"/>
          </a:p>
        </p:txBody>
      </p:sp>
      <p:pic>
        <p:nvPicPr>
          <p:cNvPr id="6" name="Billede 5"/>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3542381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dirty="0" smtClean="0"/>
              <a:t>OECD Principles of Corporate Governance</a:t>
            </a:r>
            <a:endParaRPr lang="en-GB" dirty="0"/>
          </a:p>
        </p:txBody>
      </p:sp>
      <p:sp>
        <p:nvSpPr>
          <p:cNvPr id="3" name="Pladsholder til indhold 2"/>
          <p:cNvSpPr>
            <a:spLocks noGrp="1"/>
          </p:cNvSpPr>
          <p:nvPr>
            <p:ph idx="1"/>
          </p:nvPr>
        </p:nvSpPr>
        <p:spPr/>
        <p:txBody>
          <a:bodyPr/>
          <a:lstStyle/>
          <a:p>
            <a:pPr marL="0" indent="0">
              <a:buNone/>
            </a:pPr>
            <a:r>
              <a:rPr lang="en-US" b="1" dirty="0" smtClean="0"/>
              <a:t>The six OECD Principles are:</a:t>
            </a:r>
          </a:p>
          <a:p>
            <a:r>
              <a:rPr lang="en-US" dirty="0" smtClean="0"/>
              <a:t>Ensuring the basis of an effective corporate governance framework</a:t>
            </a:r>
          </a:p>
          <a:p>
            <a:r>
              <a:rPr lang="en-US" dirty="0" smtClean="0"/>
              <a:t>The rights and equitable treatment of shareholders and key ownership functions</a:t>
            </a:r>
          </a:p>
          <a:p>
            <a:r>
              <a:rPr lang="en-US" dirty="0" smtClean="0"/>
              <a:t>Institutional investors, stock markets, and other intermediaries</a:t>
            </a:r>
          </a:p>
          <a:p>
            <a:r>
              <a:rPr lang="en-US" dirty="0" smtClean="0"/>
              <a:t>The role of stakeholders in corporate governance</a:t>
            </a:r>
          </a:p>
          <a:p>
            <a:r>
              <a:rPr lang="en-US" dirty="0" smtClean="0"/>
              <a:t>Disclosure and transparency</a:t>
            </a:r>
          </a:p>
          <a:p>
            <a:r>
              <a:rPr lang="en-US" dirty="0" smtClean="0"/>
              <a:t>The responsibilities of the board</a:t>
            </a:r>
          </a:p>
          <a:p>
            <a:endParaRPr lang="en-GB"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454925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1400583" y="0"/>
            <a:ext cx="9390833" cy="6858000"/>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35045129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49487" y="1158803"/>
            <a:ext cx="4492337" cy="994172"/>
          </a:xfrm>
        </p:spPr>
        <p:txBody>
          <a:bodyPr/>
          <a:lstStyle/>
          <a:p>
            <a:r>
              <a:rPr lang="da-DK" dirty="0"/>
              <a:t>Agenda</a:t>
            </a:r>
          </a:p>
        </p:txBody>
      </p:sp>
      <p:sp>
        <p:nvSpPr>
          <p:cNvPr id="3" name="Pladsholder til indhold 2"/>
          <p:cNvSpPr>
            <a:spLocks noGrp="1"/>
          </p:cNvSpPr>
          <p:nvPr>
            <p:ph idx="1"/>
          </p:nvPr>
        </p:nvSpPr>
        <p:spPr>
          <a:xfrm>
            <a:off x="4549487" y="2468923"/>
            <a:ext cx="5987884" cy="3263504"/>
          </a:xfrm>
        </p:spPr>
        <p:txBody>
          <a:bodyPr>
            <a:normAutofit fontScale="85000" lnSpcReduction="20000"/>
          </a:bodyPr>
          <a:lstStyle/>
          <a:p>
            <a:pPr marL="0" indent="0">
              <a:buNone/>
            </a:pPr>
            <a:r>
              <a:rPr lang="en-GB" dirty="0"/>
              <a:t>Governance</a:t>
            </a:r>
          </a:p>
          <a:p>
            <a:r>
              <a:rPr lang="da-DK" dirty="0" smtClean="0"/>
              <a:t>Frameworks </a:t>
            </a:r>
            <a:r>
              <a:rPr lang="da-DK" dirty="0"/>
              <a:t>in </a:t>
            </a:r>
            <a:r>
              <a:rPr lang="da-DK" dirty="0" err="1"/>
              <a:t>Practice</a:t>
            </a:r>
            <a:r>
              <a:rPr lang="da-DK" dirty="0"/>
              <a:t> </a:t>
            </a:r>
            <a:endParaRPr lang="da-DK" dirty="0" smtClean="0"/>
          </a:p>
          <a:p>
            <a:r>
              <a:rPr lang="en-US" dirty="0"/>
              <a:t>The Three Lines Model &amp; Framework Integration </a:t>
            </a:r>
            <a:endParaRPr lang="en-US" dirty="0" smtClean="0"/>
          </a:p>
          <a:p>
            <a:r>
              <a:rPr lang="da-DK" dirty="0" err="1"/>
              <a:t>Compliance</a:t>
            </a:r>
            <a:r>
              <a:rPr lang="da-DK" dirty="0"/>
              <a:t> </a:t>
            </a:r>
            <a:r>
              <a:rPr lang="da-DK" dirty="0" err="1"/>
              <a:t>Function</a:t>
            </a:r>
            <a:r>
              <a:rPr lang="da-DK" dirty="0"/>
              <a:t> Supervision </a:t>
            </a:r>
            <a:endParaRPr lang="da-DK" dirty="0" smtClean="0"/>
          </a:p>
          <a:p>
            <a:r>
              <a:rPr lang="en-US" dirty="0"/>
              <a:t>Maturity Models &amp; Communities of Compliance </a:t>
            </a:r>
            <a:endParaRPr lang="en-US" dirty="0" smtClean="0"/>
          </a:p>
          <a:p>
            <a:r>
              <a:rPr lang="en-GB" dirty="0"/>
              <a:t>Digital Transformation &amp; Emerging </a:t>
            </a:r>
            <a:r>
              <a:rPr lang="en-GB" dirty="0" smtClean="0"/>
              <a:t>Trends</a:t>
            </a:r>
          </a:p>
          <a:p>
            <a:r>
              <a:rPr lang="en-GB" dirty="0" smtClean="0"/>
              <a:t>Integration </a:t>
            </a:r>
            <a:r>
              <a:rPr lang="en-GB" dirty="0"/>
              <a:t>&amp; Implementation Strategies </a:t>
            </a:r>
          </a:p>
        </p:txBody>
      </p:sp>
      <p:pic>
        <p:nvPicPr>
          <p:cNvPr id="5" name="Billede 4"/>
          <p:cNvPicPr>
            <a:picLocks noChangeAspect="1"/>
          </p:cNvPicPr>
          <p:nvPr/>
        </p:nvPicPr>
        <p:blipFill>
          <a:blip r:embed="rId2"/>
          <a:stretch>
            <a:fillRect/>
          </a:stretch>
        </p:blipFill>
        <p:spPr>
          <a:xfrm>
            <a:off x="1524001" y="857250"/>
            <a:ext cx="2747234" cy="5143500"/>
          </a:xfrm>
          <a:prstGeom prst="rect">
            <a:avLst/>
          </a:prstGeom>
        </p:spPr>
      </p:pic>
    </p:spTree>
    <p:extLst>
      <p:ext uri="{BB962C8B-B14F-4D97-AF65-F5344CB8AC3E}">
        <p14:creationId xmlns:p14="http://schemas.microsoft.com/office/powerpoint/2010/main" val="26039586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Summary of frameworks</a:t>
            </a:r>
            <a:endParaRPr lang="en-GB" dirty="0"/>
          </a:p>
        </p:txBody>
      </p:sp>
      <p:sp>
        <p:nvSpPr>
          <p:cNvPr id="3" name="Pladsholder til indhold 2"/>
          <p:cNvSpPr>
            <a:spLocks noGrp="1"/>
          </p:cNvSpPr>
          <p:nvPr>
            <p:ph idx="1"/>
          </p:nvPr>
        </p:nvSpPr>
        <p:spPr/>
        <p:txBody>
          <a:bodyPr>
            <a:normAutofit fontScale="77500" lnSpcReduction="20000"/>
          </a:bodyPr>
          <a:lstStyle/>
          <a:p>
            <a:r>
              <a:rPr lang="en-US" b="1" dirty="0"/>
              <a:t>OECD Principles:</a:t>
            </a:r>
            <a:endParaRPr lang="en-US" dirty="0"/>
          </a:p>
          <a:p>
            <a:pPr lvl="1"/>
            <a:r>
              <a:rPr lang="en-US" dirty="0"/>
              <a:t>Sets </a:t>
            </a:r>
            <a:r>
              <a:rPr lang="en-US" i="1" dirty="0"/>
              <a:t>high-level</a:t>
            </a:r>
            <a:r>
              <a:rPr lang="en-US" dirty="0"/>
              <a:t> global standards for </a:t>
            </a:r>
            <a:r>
              <a:rPr lang="en-US" i="1" dirty="0"/>
              <a:t>corporate governance</a:t>
            </a:r>
            <a:r>
              <a:rPr lang="en-US" dirty="0"/>
              <a:t>.</a:t>
            </a:r>
          </a:p>
          <a:p>
            <a:pPr lvl="1"/>
            <a:r>
              <a:rPr lang="en-US" dirty="0"/>
              <a:t>Focuses on structures, shareholder rights, and board responsibilities.</a:t>
            </a:r>
          </a:p>
          <a:p>
            <a:pPr lvl="1"/>
            <a:r>
              <a:rPr lang="en-US" dirty="0"/>
              <a:t>Provides guidance for governments and policymakers.</a:t>
            </a:r>
          </a:p>
          <a:p>
            <a:r>
              <a:rPr lang="en-US" b="1" dirty="0"/>
              <a:t>COSO Frameworks:</a:t>
            </a:r>
            <a:endParaRPr lang="en-US" dirty="0"/>
          </a:p>
          <a:p>
            <a:pPr lvl="1"/>
            <a:r>
              <a:rPr lang="en-US" dirty="0"/>
              <a:t>Offers </a:t>
            </a:r>
            <a:r>
              <a:rPr lang="en-US" i="1" dirty="0"/>
              <a:t>specific methodologies</a:t>
            </a:r>
            <a:r>
              <a:rPr lang="en-US" dirty="0"/>
              <a:t> for </a:t>
            </a:r>
            <a:r>
              <a:rPr lang="en-US" i="1" dirty="0"/>
              <a:t>internal control</a:t>
            </a:r>
            <a:r>
              <a:rPr lang="en-US" dirty="0"/>
              <a:t> and </a:t>
            </a:r>
            <a:r>
              <a:rPr lang="en-US" i="1" dirty="0"/>
              <a:t>risk management</a:t>
            </a:r>
            <a:r>
              <a:rPr lang="en-US" dirty="0"/>
              <a:t>.</a:t>
            </a:r>
          </a:p>
          <a:p>
            <a:pPr lvl="1"/>
            <a:r>
              <a:rPr lang="en-US" dirty="0"/>
              <a:t>Provides tools and techniques to implement governance objectives.</a:t>
            </a:r>
          </a:p>
          <a:p>
            <a:pPr lvl="1"/>
            <a:r>
              <a:rPr lang="en-US" dirty="0"/>
              <a:t>Aids organizations in designing and evaluating their control systems.</a:t>
            </a:r>
          </a:p>
          <a:p>
            <a:r>
              <a:rPr lang="en-US" b="1" dirty="0"/>
              <a:t>OCEG:</a:t>
            </a:r>
            <a:endParaRPr lang="en-US" dirty="0"/>
          </a:p>
          <a:p>
            <a:pPr lvl="1"/>
            <a:r>
              <a:rPr lang="en-US" dirty="0"/>
              <a:t>Provides a framework for </a:t>
            </a:r>
            <a:r>
              <a:rPr lang="en-US" i="1" dirty="0"/>
              <a:t>integrated governance, risk management, and compliance (GRC)</a:t>
            </a:r>
            <a:r>
              <a:rPr lang="en-US" dirty="0"/>
              <a:t>.</a:t>
            </a:r>
          </a:p>
          <a:p>
            <a:pPr lvl="1"/>
            <a:r>
              <a:rPr lang="en-US" dirty="0"/>
              <a:t>Emphasizes a holistic approach to organizational performance and ethical culture.</a:t>
            </a:r>
          </a:p>
          <a:p>
            <a:pPr lvl="1"/>
            <a:r>
              <a:rPr lang="en-US" dirty="0"/>
              <a:t>Offers guidance and resources for implementing GRC programs.</a:t>
            </a:r>
          </a:p>
          <a:p>
            <a:pPr marL="0" indent="0">
              <a:buNone/>
            </a:pPr>
            <a:r>
              <a:rPr lang="en-US" b="1" dirty="0"/>
              <a:t>In essence:</a:t>
            </a:r>
            <a:r>
              <a:rPr lang="en-US" dirty="0"/>
              <a:t> OECD provides the governance principles, COSO offers frameworks for internal controls and risk management, and OCEG provides a framework for integrated GRC.</a:t>
            </a:r>
          </a:p>
          <a:p>
            <a:pPr marL="0" indent="0">
              <a:buNone/>
            </a:pPr>
            <a:endParaRPr lang="en-GB"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20527482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77118" y="0"/>
            <a:ext cx="11385360" cy="6858000"/>
          </a:xfrm>
          <a:prstGeom prst="rect">
            <a:avLst/>
          </a:prstGeom>
        </p:spPr>
      </p:pic>
      <p:pic>
        <p:nvPicPr>
          <p:cNvPr id="5" name="Billede 4"/>
          <p:cNvPicPr>
            <a:picLocks noChangeAspect="1"/>
          </p:cNvPicPr>
          <p:nvPr/>
        </p:nvPicPr>
        <p:blipFill>
          <a:blip r:embed="rId3"/>
          <a:stretch>
            <a:fillRect/>
          </a:stretch>
        </p:blipFill>
        <p:spPr>
          <a:xfrm>
            <a:off x="11048556" y="1"/>
            <a:ext cx="1143444" cy="1090670"/>
          </a:xfrm>
          <a:prstGeom prst="rect">
            <a:avLst/>
          </a:prstGeom>
        </p:spPr>
      </p:pic>
    </p:spTree>
    <p:extLst>
      <p:ext uri="{BB962C8B-B14F-4D97-AF65-F5344CB8AC3E}">
        <p14:creationId xmlns:p14="http://schemas.microsoft.com/office/powerpoint/2010/main" val="12220133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AC754114-564D-469F-9892-34554D11350B}"/>
              </a:ext>
            </a:extLst>
          </p:cNvPr>
          <p:cNvSpPr>
            <a:spLocks noGrp="1"/>
          </p:cNvSpPr>
          <p:nvPr>
            <p:ph type="title"/>
          </p:nvPr>
        </p:nvSpPr>
        <p:spPr/>
        <p:txBody>
          <a:bodyPr/>
          <a:lstStyle/>
          <a:p>
            <a:endParaRPr lang="en-GB"/>
          </a:p>
        </p:txBody>
      </p:sp>
      <p:sp>
        <p:nvSpPr>
          <p:cNvPr id="3" name="Pladsholder til slidenummer 2">
            <a:extLst>
              <a:ext uri="{FF2B5EF4-FFF2-40B4-BE49-F238E27FC236}">
                <a16:creationId xmlns="" xmlns:a16="http://schemas.microsoft.com/office/drawing/2014/main" id="{85295D67-65DB-44E1-B4F0-8ED9DF6E1D98}"/>
              </a:ext>
            </a:extLst>
          </p:cNvPr>
          <p:cNvSpPr>
            <a:spLocks noGrp="1"/>
          </p:cNvSpPr>
          <p:nvPr>
            <p:ph type="sldNum" sz="quarter" idx="12"/>
          </p:nvPr>
        </p:nvSpPr>
        <p:spPr/>
        <p:txBody>
          <a:bodyPr/>
          <a:lstStyle/>
          <a:p>
            <a:fld id="{F3C75061-B1B6-40EC-B9F9-7310D269E7AB}" type="slidenum">
              <a:rPr lang="en-GB" smtClean="0"/>
              <a:pPr/>
              <a:t>22</a:t>
            </a:fld>
            <a:endParaRPr lang="en-GB"/>
          </a:p>
        </p:txBody>
      </p:sp>
      <p:pic>
        <p:nvPicPr>
          <p:cNvPr id="6" name="Pladsholder til indhold 5">
            <a:extLst>
              <a:ext uri="{FF2B5EF4-FFF2-40B4-BE49-F238E27FC236}">
                <a16:creationId xmlns="" xmlns:a16="http://schemas.microsoft.com/office/drawing/2014/main" id="{E4312111-4FD1-4306-B283-9E0D62F6BAAA}"/>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75983" y="153935"/>
            <a:ext cx="10843572" cy="6140772"/>
          </a:xfr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1918977969"/>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0" y="271962"/>
            <a:ext cx="11191164" cy="6647100"/>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3092613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10889529" y="0"/>
            <a:ext cx="1302471" cy="1242357"/>
          </a:xfrm>
          <a:prstGeom prst="rect">
            <a:avLst/>
          </a:prstGeom>
        </p:spPr>
      </p:pic>
      <p:pic>
        <p:nvPicPr>
          <p:cNvPr id="6" name="Billede 5"/>
          <p:cNvPicPr>
            <a:picLocks noChangeAspect="1"/>
          </p:cNvPicPr>
          <p:nvPr/>
        </p:nvPicPr>
        <p:blipFill>
          <a:blip r:embed="rId3"/>
          <a:stretch>
            <a:fillRect/>
          </a:stretch>
        </p:blipFill>
        <p:spPr>
          <a:xfrm>
            <a:off x="-1" y="63236"/>
            <a:ext cx="10889529" cy="6794764"/>
          </a:xfrm>
          <a:prstGeom prst="rect">
            <a:avLst/>
          </a:prstGeom>
        </p:spPr>
      </p:pic>
    </p:spTree>
    <p:extLst>
      <p:ext uri="{BB962C8B-B14F-4D97-AF65-F5344CB8AC3E}">
        <p14:creationId xmlns:p14="http://schemas.microsoft.com/office/powerpoint/2010/main" val="10887110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991901" cy="1409084"/>
          </a:xfrm>
        </p:spPr>
        <p:txBody>
          <a:bodyPr/>
          <a:lstStyle/>
          <a:p>
            <a:r>
              <a:rPr lang="en-US" dirty="0" smtClean="0"/>
              <a:t>Evolution to Collaboration-Based Governance</a:t>
            </a:r>
            <a:endParaRPr lang="en-US"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
        <p:nvSpPr>
          <p:cNvPr id="6" name="Rectangle 2"/>
          <p:cNvSpPr>
            <a:spLocks noGrp="1" noChangeArrowheads="1"/>
          </p:cNvSpPr>
          <p:nvPr>
            <p:ph idx="1"/>
          </p:nvPr>
        </p:nvSpPr>
        <p:spPr bwMode="auto">
          <a:xfrm>
            <a:off x="838200" y="1961545"/>
            <a:ext cx="10639567"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da-DK" sz="1800" i="0" u="none" strike="noStrike" cap="none" normalizeH="0" baseline="0" dirty="0" smtClean="0">
                <a:ln>
                  <a:noFill/>
                </a:ln>
                <a:solidFill>
                  <a:schemeClr val="tx1"/>
                </a:solidFill>
                <a:effectLst/>
                <a:latin typeface="Arial" panose="020B0604020202020204" pitchFamily="34" charset="0"/>
              </a:rPr>
              <a:t>From </a:t>
            </a:r>
            <a:r>
              <a:rPr kumimoji="0" lang="en-US" altLang="da-DK" sz="1800" i="0" u="none" strike="noStrike" cap="none" normalizeH="0" baseline="0" dirty="0" err="1" smtClean="0">
                <a:ln>
                  <a:noFill/>
                </a:ln>
                <a:solidFill>
                  <a:schemeClr val="tx1"/>
                </a:solidFill>
                <a:effectLst/>
                <a:latin typeface="Arial" panose="020B0604020202020204" pitchFamily="34" charset="0"/>
              </a:rPr>
              <a:t>Siloed</a:t>
            </a:r>
            <a:r>
              <a:rPr kumimoji="0" lang="en-US" altLang="da-DK" sz="1800" i="0" u="none" strike="noStrike" cap="none" normalizeH="0" baseline="0" dirty="0" smtClean="0">
                <a:ln>
                  <a:noFill/>
                </a:ln>
                <a:solidFill>
                  <a:schemeClr val="tx1"/>
                </a:solidFill>
                <a:effectLst/>
                <a:latin typeface="Arial" panose="020B0604020202020204" pitchFamily="34" charset="0"/>
              </a:rPr>
              <a:t> Defense to Strategic Partnership</a:t>
            </a:r>
          </a:p>
          <a:p>
            <a:pPr marL="0" marR="0" lvl="0" indent="0" algn="l" defTabSz="914400" rtl="0" eaLnBrk="0" fontAlgn="base" latinLnBrk="0" hangingPunct="0">
              <a:lnSpc>
                <a:spcPct val="100000"/>
              </a:lnSpc>
              <a:spcBef>
                <a:spcPct val="0"/>
              </a:spcBef>
              <a:spcAft>
                <a:spcPct val="0"/>
              </a:spcAft>
              <a:buClrTx/>
              <a:buSzTx/>
              <a:buNone/>
              <a:tabLst/>
            </a:pPr>
            <a:endParaRPr kumimoji="0" lang="en-US" altLang="da-DK" sz="1800" i="0" u="none" strike="noStrike" cap="none" normalizeH="0" baseline="0" dirty="0" smtClean="0">
              <a:ln>
                <a:noFill/>
              </a:ln>
              <a:solidFill>
                <a:schemeClr val="tx1"/>
              </a:solidFill>
              <a:effectLst/>
              <a:latin typeface="Arial" panose="020B0604020202020204" pitchFamily="34" charset="0"/>
            </a:endParaRPr>
          </a:p>
          <a:p>
            <a:pPr marL="0" indent="0" eaLnBrk="0" fontAlgn="base" hangingPunct="0">
              <a:lnSpc>
                <a:spcPct val="100000"/>
              </a:lnSpc>
              <a:spcBef>
                <a:spcPct val="0"/>
              </a:spcBef>
              <a:spcAft>
                <a:spcPct val="0"/>
              </a:spcAft>
              <a:buNone/>
            </a:pPr>
            <a:r>
              <a:rPr kumimoji="0" lang="en-US" altLang="da-DK" sz="1800" i="0" u="none" strike="noStrike" cap="none" normalizeH="0" baseline="0" dirty="0" smtClean="0">
                <a:ln>
                  <a:noFill/>
                </a:ln>
                <a:solidFill>
                  <a:schemeClr val="tx1"/>
                </a:solidFill>
                <a:effectLst/>
                <a:latin typeface="Arial" panose="020B0604020202020204" pitchFamily="34" charset="0"/>
              </a:rPr>
              <a:t>Traditional models treated the Three Lines as separate, sometimes adversarial. </a:t>
            </a:r>
          </a:p>
          <a:p>
            <a:pPr marL="0" indent="0" eaLnBrk="0" fontAlgn="base" hangingPunct="0">
              <a:lnSpc>
                <a:spcPct val="100000"/>
              </a:lnSpc>
              <a:spcBef>
                <a:spcPct val="0"/>
              </a:spcBef>
              <a:spcAft>
                <a:spcPct val="0"/>
              </a:spcAft>
              <a:buNone/>
            </a:pPr>
            <a:r>
              <a:rPr kumimoji="0" lang="en-US" altLang="da-DK" sz="1800" i="0" u="none" strike="noStrike" cap="none" normalizeH="0" baseline="0" dirty="0" smtClean="0">
                <a:ln>
                  <a:noFill/>
                </a:ln>
                <a:solidFill>
                  <a:schemeClr val="tx1"/>
                </a:solidFill>
                <a:effectLst/>
                <a:latin typeface="Arial" panose="020B0604020202020204" pitchFamily="34" charset="0"/>
              </a:rPr>
              <a:t>Today, leading organizations foster collaboration across these lines to drive resilience, insight, and responsiveness.</a:t>
            </a:r>
          </a:p>
          <a:p>
            <a:pPr marL="0" indent="0" eaLnBrk="0" fontAlgn="base" hangingPunct="0">
              <a:lnSpc>
                <a:spcPct val="100000"/>
              </a:lnSpc>
              <a:spcBef>
                <a:spcPct val="0"/>
              </a:spcBef>
              <a:spcAft>
                <a:spcPct val="0"/>
              </a:spcAft>
              <a:buNone/>
            </a:pPr>
            <a:endParaRPr kumimoji="0" lang="en-US" altLang="da-DK" sz="180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en-US" altLang="da-DK" sz="1800" i="0" u="none" strike="noStrike" cap="none" normalizeH="0" baseline="0" dirty="0" smtClean="0">
                <a:ln>
                  <a:noFill/>
                </a:ln>
                <a:solidFill>
                  <a:schemeClr val="tx1"/>
                </a:solidFill>
                <a:effectLst/>
                <a:latin typeface="Arial" panose="020B0604020202020204" pitchFamily="34" charset="0"/>
              </a:rPr>
              <a:t>The Modern View (IIA 2020 Three Lines Model):</a:t>
            </a:r>
          </a:p>
          <a:p>
            <a:pPr marR="0" lvl="0" algn="l" defTabSz="914400" rtl="0" eaLnBrk="0" fontAlgn="base" latinLnBrk="0" hangingPunct="0">
              <a:lnSpc>
                <a:spcPct val="100000"/>
              </a:lnSpc>
              <a:spcBef>
                <a:spcPct val="0"/>
              </a:spcBef>
              <a:spcAft>
                <a:spcPct val="0"/>
              </a:spcAft>
              <a:buClrTx/>
              <a:buSzTx/>
              <a:tabLst/>
            </a:pPr>
            <a:r>
              <a:rPr kumimoji="0" lang="en-US" altLang="da-DK" sz="1800" i="0" u="none" strike="noStrike" cap="none" normalizeH="0" baseline="0" dirty="0" smtClean="0">
                <a:ln>
                  <a:noFill/>
                </a:ln>
                <a:solidFill>
                  <a:schemeClr val="tx1"/>
                </a:solidFill>
                <a:effectLst/>
                <a:latin typeface="Arial" panose="020B0604020202020204" pitchFamily="34" charset="0"/>
              </a:rPr>
              <a:t>Emphasizes value creation and protection</a:t>
            </a:r>
          </a:p>
          <a:p>
            <a:pPr marR="0" lvl="0" algn="l" defTabSz="914400" rtl="0" eaLnBrk="0" fontAlgn="base" latinLnBrk="0" hangingPunct="0">
              <a:lnSpc>
                <a:spcPct val="100000"/>
              </a:lnSpc>
              <a:spcBef>
                <a:spcPct val="0"/>
              </a:spcBef>
              <a:spcAft>
                <a:spcPct val="0"/>
              </a:spcAft>
              <a:buClrTx/>
              <a:buSzTx/>
              <a:tabLst/>
            </a:pPr>
            <a:r>
              <a:rPr kumimoji="0" lang="en-US" altLang="da-DK" sz="1800" i="0" u="none" strike="noStrike" cap="none" normalizeH="0" baseline="0" dirty="0" smtClean="0">
                <a:ln>
                  <a:noFill/>
                </a:ln>
                <a:solidFill>
                  <a:schemeClr val="tx1"/>
                </a:solidFill>
                <a:effectLst/>
                <a:latin typeface="Arial" panose="020B0604020202020204" pitchFamily="34" charset="0"/>
              </a:rPr>
              <a:t>Highlights mutual accountability across lines</a:t>
            </a:r>
          </a:p>
          <a:p>
            <a:pPr marR="0" lvl="0" algn="l" defTabSz="914400" rtl="0" eaLnBrk="0" fontAlgn="base" latinLnBrk="0" hangingPunct="0">
              <a:lnSpc>
                <a:spcPct val="100000"/>
              </a:lnSpc>
              <a:spcBef>
                <a:spcPct val="0"/>
              </a:spcBef>
              <a:spcAft>
                <a:spcPct val="0"/>
              </a:spcAft>
              <a:buClrTx/>
              <a:buSzTx/>
              <a:tabLst/>
            </a:pPr>
            <a:r>
              <a:rPr kumimoji="0" lang="en-US" altLang="da-DK" sz="1800" i="0" u="none" strike="noStrike" cap="none" normalizeH="0" baseline="0" dirty="0" smtClean="0">
                <a:ln>
                  <a:noFill/>
                </a:ln>
                <a:solidFill>
                  <a:schemeClr val="tx1"/>
                </a:solidFill>
                <a:effectLst/>
                <a:latin typeface="Arial" panose="020B0604020202020204" pitchFamily="34" charset="0"/>
              </a:rPr>
              <a:t>Encourages information sharing and joint planning</a:t>
            </a:r>
          </a:p>
          <a:p>
            <a:pPr marL="0" marR="0" lvl="0" indent="0" algn="l" defTabSz="914400" rtl="0" eaLnBrk="0" fontAlgn="base" latinLnBrk="0" hangingPunct="0">
              <a:lnSpc>
                <a:spcPct val="100000"/>
              </a:lnSpc>
              <a:spcBef>
                <a:spcPct val="0"/>
              </a:spcBef>
              <a:spcAft>
                <a:spcPct val="0"/>
              </a:spcAft>
              <a:buClrTx/>
              <a:buSzTx/>
              <a:buNone/>
              <a:tabLst/>
            </a:pPr>
            <a:endParaRPr kumimoji="0" lang="en-US" altLang="da-DK" sz="180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en-US" altLang="da-DK" sz="1800" i="0" u="none" strike="noStrike" cap="none" normalizeH="0" baseline="0" dirty="0" smtClean="0">
                <a:ln>
                  <a:noFill/>
                </a:ln>
                <a:solidFill>
                  <a:schemeClr val="tx1"/>
                </a:solidFill>
                <a:effectLst/>
                <a:latin typeface="Arial" panose="020B0604020202020204" pitchFamily="34" charset="0"/>
              </a:rPr>
              <a:t>Cultural Shift:</a:t>
            </a:r>
            <a:br>
              <a:rPr kumimoji="0" lang="en-US" altLang="da-DK" sz="1800" i="0" u="none" strike="noStrike" cap="none" normalizeH="0" baseline="0" dirty="0" smtClean="0">
                <a:ln>
                  <a:noFill/>
                </a:ln>
                <a:solidFill>
                  <a:schemeClr val="tx1"/>
                </a:solidFill>
                <a:effectLst/>
                <a:latin typeface="Arial" panose="020B0604020202020204" pitchFamily="34" charset="0"/>
              </a:rPr>
            </a:br>
            <a:r>
              <a:rPr kumimoji="0" lang="en-US" altLang="da-DK" sz="1800" i="0" u="none" strike="noStrike" cap="none" normalizeH="0" baseline="0" dirty="0" smtClean="0">
                <a:ln>
                  <a:noFill/>
                </a:ln>
                <a:solidFill>
                  <a:schemeClr val="tx1"/>
                </a:solidFill>
                <a:effectLst/>
                <a:latin typeface="Arial" panose="020B0604020202020204" pitchFamily="34" charset="0"/>
              </a:rPr>
              <a:t>Governance is no longer about control alone. It’s about enabling informed decision-making, using compliance and audit as trusted advisors—not just watchdogs.</a:t>
            </a:r>
          </a:p>
        </p:txBody>
      </p:sp>
    </p:spTree>
    <p:extLst>
      <p:ext uri="{BB962C8B-B14F-4D97-AF65-F5344CB8AC3E}">
        <p14:creationId xmlns:p14="http://schemas.microsoft.com/office/powerpoint/2010/main" val="20328032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a:solidFill>
                  <a:schemeClr val="accent2"/>
                </a:solidFill>
              </a:rPr>
              <a:t>Debate</a:t>
            </a:r>
          </a:p>
        </p:txBody>
      </p:sp>
      <p:sp>
        <p:nvSpPr>
          <p:cNvPr id="8" name="Pladsholder til tekst 7"/>
          <p:cNvSpPr>
            <a:spLocks noGrp="1"/>
          </p:cNvSpPr>
          <p:nvPr>
            <p:ph type="body" sz="half" idx="2"/>
          </p:nvPr>
        </p:nvSpPr>
        <p:spPr>
          <a:xfrm>
            <a:off x="5347063" y="1798782"/>
            <a:ext cx="5578763" cy="744122"/>
          </a:xfrm>
        </p:spPr>
        <p:txBody>
          <a:bodyPr>
            <a:normAutofit lnSpcReduction="10000"/>
          </a:bodyPr>
          <a:lstStyle/>
          <a:p>
            <a:r>
              <a:rPr lang="en-GB" sz="2400" dirty="0"/>
              <a:t>What </a:t>
            </a:r>
            <a:r>
              <a:rPr lang="en-GB" sz="2400" dirty="0" smtClean="0"/>
              <a:t>do you think are the most common </a:t>
            </a:r>
            <a:r>
              <a:rPr lang="en-GB" sz="2400" dirty="0" smtClean="0">
                <a:solidFill>
                  <a:schemeClr val="accent1"/>
                </a:solidFill>
              </a:rPr>
              <a:t>friction points</a:t>
            </a:r>
            <a:r>
              <a:rPr lang="en-GB" sz="2400" dirty="0" smtClean="0"/>
              <a:t> between the lines</a:t>
            </a:r>
            <a:endParaRPr lang="en-GB" sz="2400" dirty="0"/>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25391353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a:bodyPr>
          <a:lstStyle/>
          <a:p>
            <a:r>
              <a:rPr lang="en-US" dirty="0" smtClean="0"/>
              <a:t>Common Friction in the Three Lines</a:t>
            </a:r>
            <a:endParaRPr lang="en-GB" dirty="0"/>
          </a:p>
        </p:txBody>
      </p:sp>
      <p:pic>
        <p:nvPicPr>
          <p:cNvPr id="5" name="Billede 4"/>
          <p:cNvPicPr>
            <a:picLocks noChangeAspect="1"/>
          </p:cNvPicPr>
          <p:nvPr/>
        </p:nvPicPr>
        <p:blipFill>
          <a:blip r:embed="rId2"/>
          <a:stretch>
            <a:fillRect/>
          </a:stretch>
        </p:blipFill>
        <p:spPr>
          <a:xfrm>
            <a:off x="10889529" y="0"/>
            <a:ext cx="1302471" cy="1242357"/>
          </a:xfrm>
          <a:prstGeom prst="rect">
            <a:avLst/>
          </a:prstGeom>
        </p:spPr>
      </p:pic>
      <p:pic>
        <p:nvPicPr>
          <p:cNvPr id="8" name="Billede 7"/>
          <p:cNvPicPr>
            <a:picLocks noChangeAspect="1"/>
          </p:cNvPicPr>
          <p:nvPr/>
        </p:nvPicPr>
        <p:blipFill>
          <a:blip r:embed="rId3"/>
          <a:stretch>
            <a:fillRect/>
          </a:stretch>
        </p:blipFill>
        <p:spPr>
          <a:xfrm>
            <a:off x="902280" y="932179"/>
            <a:ext cx="10439009" cy="5925821"/>
          </a:xfrm>
          <a:prstGeom prst="rect">
            <a:avLst/>
          </a:prstGeom>
        </p:spPr>
      </p:pic>
    </p:spTree>
    <p:extLst>
      <p:ext uri="{BB962C8B-B14F-4D97-AF65-F5344CB8AC3E}">
        <p14:creationId xmlns:p14="http://schemas.microsoft.com/office/powerpoint/2010/main" val="3951697924"/>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a-DK" dirty="0" err="1" smtClean="0"/>
              <a:t>Example</a:t>
            </a:r>
            <a:r>
              <a:rPr lang="da-DK" dirty="0" smtClean="0"/>
              <a:t>: Joint </a:t>
            </a:r>
            <a:r>
              <a:rPr lang="da-DK" dirty="0" err="1" smtClean="0"/>
              <a:t>Privacy</a:t>
            </a:r>
            <a:r>
              <a:rPr lang="da-DK" dirty="0" smtClean="0"/>
              <a:t>, </a:t>
            </a:r>
            <a:r>
              <a:rPr lang="da-DK" dirty="0" err="1" smtClean="0"/>
              <a:t>Compliance</a:t>
            </a:r>
            <a:r>
              <a:rPr lang="da-DK" dirty="0" smtClean="0"/>
              <a:t> &amp; Audit </a:t>
            </a:r>
            <a:r>
              <a:rPr lang="da-DK" dirty="0" err="1" smtClean="0"/>
              <a:t>Coordination</a:t>
            </a:r>
            <a:endParaRPr lang="en-GB" dirty="0"/>
          </a:p>
        </p:txBody>
      </p:sp>
      <p:sp>
        <p:nvSpPr>
          <p:cNvPr id="3" name="Pladsholder til indhold 2"/>
          <p:cNvSpPr>
            <a:spLocks noGrp="1"/>
          </p:cNvSpPr>
          <p:nvPr>
            <p:ph sz="quarter" idx="13"/>
          </p:nvPr>
        </p:nvSpPr>
        <p:spPr>
          <a:xfrm>
            <a:off x="696387" y="1587501"/>
            <a:ext cx="5486050" cy="4146551"/>
          </a:xfrm>
        </p:spPr>
        <p:txBody>
          <a:bodyPr/>
          <a:lstStyle/>
          <a:p>
            <a:pPr marL="0" indent="0">
              <a:buNone/>
            </a:pPr>
            <a:r>
              <a:rPr lang="en-US" b="1" dirty="0"/>
              <a:t>Old Way:</a:t>
            </a:r>
            <a:endParaRPr lang="en-US" dirty="0"/>
          </a:p>
          <a:p>
            <a:r>
              <a:rPr lang="en-US" dirty="0"/>
              <a:t>Privacy team </a:t>
            </a:r>
            <a:r>
              <a:rPr lang="en-US" dirty="0">
                <a:solidFill>
                  <a:schemeClr val="accent1"/>
                </a:solidFill>
              </a:rPr>
              <a:t>implements</a:t>
            </a:r>
            <a:r>
              <a:rPr lang="en-US" dirty="0"/>
              <a:t> controls</a:t>
            </a:r>
            <a:r>
              <a:rPr lang="en-US" dirty="0" smtClean="0"/>
              <a:t>. (1L)</a:t>
            </a:r>
            <a:endParaRPr lang="en-US" dirty="0"/>
          </a:p>
          <a:p>
            <a:r>
              <a:rPr lang="en-US" dirty="0"/>
              <a:t>Compliance team </a:t>
            </a:r>
            <a:r>
              <a:rPr lang="en-US" dirty="0">
                <a:solidFill>
                  <a:schemeClr val="accent1"/>
                </a:solidFill>
              </a:rPr>
              <a:t>checks</a:t>
            </a:r>
            <a:r>
              <a:rPr lang="en-US" dirty="0"/>
              <a:t> </a:t>
            </a:r>
            <a:r>
              <a:rPr lang="en-US" dirty="0" smtClean="0"/>
              <a:t>policies (2L)</a:t>
            </a:r>
            <a:endParaRPr lang="en-US" dirty="0"/>
          </a:p>
          <a:p>
            <a:r>
              <a:rPr lang="en-US" dirty="0"/>
              <a:t>Internal </a:t>
            </a:r>
            <a:r>
              <a:rPr lang="en-US" dirty="0" smtClean="0"/>
              <a:t>Audit (3L) </a:t>
            </a:r>
            <a:r>
              <a:rPr lang="en-US" dirty="0"/>
              <a:t>audits six months later—finds </a:t>
            </a:r>
            <a:r>
              <a:rPr lang="en-US" dirty="0">
                <a:solidFill>
                  <a:schemeClr val="accent1"/>
                </a:solidFill>
              </a:rPr>
              <a:t>gaps</a:t>
            </a:r>
            <a:r>
              <a:rPr lang="en-US" dirty="0"/>
              <a:t> no one coordinated.</a:t>
            </a:r>
          </a:p>
          <a:p>
            <a:endParaRPr lang="en-GB"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853451366"/>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a-DK" dirty="0" err="1" smtClean="0"/>
              <a:t>Example</a:t>
            </a:r>
            <a:r>
              <a:rPr lang="da-DK" dirty="0" smtClean="0"/>
              <a:t>: Joint </a:t>
            </a:r>
            <a:r>
              <a:rPr lang="da-DK" dirty="0" err="1" smtClean="0"/>
              <a:t>Privacy</a:t>
            </a:r>
            <a:r>
              <a:rPr lang="da-DK" dirty="0" smtClean="0"/>
              <a:t>, </a:t>
            </a:r>
            <a:r>
              <a:rPr lang="da-DK" dirty="0" err="1" smtClean="0"/>
              <a:t>Compliance</a:t>
            </a:r>
            <a:r>
              <a:rPr lang="da-DK" dirty="0" smtClean="0"/>
              <a:t> &amp; Audit </a:t>
            </a:r>
            <a:r>
              <a:rPr lang="da-DK" dirty="0" err="1" smtClean="0"/>
              <a:t>Coordination</a:t>
            </a:r>
            <a:endParaRPr lang="en-GB" dirty="0"/>
          </a:p>
        </p:txBody>
      </p:sp>
      <p:sp>
        <p:nvSpPr>
          <p:cNvPr id="3" name="Pladsholder til indhold 2"/>
          <p:cNvSpPr>
            <a:spLocks noGrp="1"/>
          </p:cNvSpPr>
          <p:nvPr>
            <p:ph sz="quarter" idx="13"/>
          </p:nvPr>
        </p:nvSpPr>
        <p:spPr>
          <a:xfrm>
            <a:off x="696387" y="1587501"/>
            <a:ext cx="5486050" cy="4146551"/>
          </a:xfrm>
          <a:solidFill>
            <a:schemeClr val="bg2"/>
          </a:solidFill>
        </p:spPr>
        <p:txBody>
          <a:bodyPr/>
          <a:lstStyle/>
          <a:p>
            <a:pPr marL="0" indent="0">
              <a:buNone/>
            </a:pPr>
            <a:r>
              <a:rPr lang="en-US" b="1" dirty="0"/>
              <a:t>Old Way:</a:t>
            </a:r>
            <a:endParaRPr lang="en-US" dirty="0"/>
          </a:p>
          <a:p>
            <a:pPr marL="0" indent="0">
              <a:buNone/>
            </a:pPr>
            <a:r>
              <a:rPr lang="en-US" dirty="0"/>
              <a:t>Privacy team implements controls</a:t>
            </a:r>
            <a:r>
              <a:rPr lang="en-US" dirty="0" smtClean="0"/>
              <a:t>. (1L)</a:t>
            </a:r>
            <a:endParaRPr lang="en-US" dirty="0"/>
          </a:p>
          <a:p>
            <a:pPr marL="0" indent="0">
              <a:buNone/>
            </a:pPr>
            <a:r>
              <a:rPr lang="en-US" dirty="0"/>
              <a:t>Compliance team checks </a:t>
            </a:r>
            <a:r>
              <a:rPr lang="en-US" dirty="0" smtClean="0"/>
              <a:t>policies (2L)</a:t>
            </a:r>
            <a:endParaRPr lang="en-US" dirty="0"/>
          </a:p>
          <a:p>
            <a:pPr marL="0" indent="0">
              <a:buNone/>
            </a:pPr>
            <a:r>
              <a:rPr lang="en-US" dirty="0" smtClean="0"/>
              <a:t>Internal Audit (3L) </a:t>
            </a:r>
            <a:r>
              <a:rPr lang="en-US" dirty="0"/>
              <a:t>audits six months later—finds gaps no one coordinated.</a:t>
            </a:r>
          </a:p>
          <a:p>
            <a:endParaRPr lang="en-GB"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
        <p:nvSpPr>
          <p:cNvPr id="5" name="Tekstfelt 4"/>
          <p:cNvSpPr txBox="1"/>
          <p:nvPr/>
        </p:nvSpPr>
        <p:spPr>
          <a:xfrm>
            <a:off x="6823881" y="1637731"/>
            <a:ext cx="4722125" cy="4955203"/>
          </a:xfrm>
          <a:prstGeom prst="rect">
            <a:avLst/>
          </a:prstGeom>
          <a:noFill/>
        </p:spPr>
        <p:txBody>
          <a:bodyPr wrap="square" rtlCol="0">
            <a:spAutoFit/>
          </a:bodyPr>
          <a:lstStyle/>
          <a:p>
            <a:r>
              <a:rPr lang="en-US" b="1" dirty="0" smtClean="0"/>
              <a:t>Collaboration-Based Approach:</a:t>
            </a:r>
            <a:endParaRPr lang="en-US" dirty="0" smtClean="0"/>
          </a:p>
          <a:p>
            <a:r>
              <a:rPr lang="en-US" sz="2800" dirty="0" smtClean="0"/>
              <a:t>Privacy team designs controls with Compliance to ensure regulatory coverage.</a:t>
            </a:r>
          </a:p>
          <a:p>
            <a:r>
              <a:rPr lang="en-US" sz="2800" dirty="0" smtClean="0"/>
              <a:t>Internal </a:t>
            </a:r>
            <a:r>
              <a:rPr lang="en-US" sz="2800" dirty="0"/>
              <a:t>Audit reviews draft process controls early to flag design risks.</a:t>
            </a:r>
          </a:p>
          <a:p>
            <a:r>
              <a:rPr lang="en-US" sz="2800" dirty="0"/>
              <a:t>All teams meet regularly to align on implementation roadblocks and upcoming audits.</a:t>
            </a:r>
          </a:p>
          <a:p>
            <a:endParaRPr lang="en-GB" dirty="0"/>
          </a:p>
        </p:txBody>
      </p:sp>
    </p:spTree>
    <p:extLst>
      <p:ext uri="{BB962C8B-B14F-4D97-AF65-F5344CB8AC3E}">
        <p14:creationId xmlns:p14="http://schemas.microsoft.com/office/powerpoint/2010/main" val="933485430"/>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Billed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7525" y="1147762"/>
            <a:ext cx="6076950" cy="4562475"/>
          </a:xfrm>
          <a:prstGeom prst="rect">
            <a:avLst/>
          </a:prstGeom>
        </p:spPr>
      </p:pic>
    </p:spTree>
    <p:extLst>
      <p:ext uri="{BB962C8B-B14F-4D97-AF65-F5344CB8AC3E}">
        <p14:creationId xmlns:p14="http://schemas.microsoft.com/office/powerpoint/2010/main" val="759464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a-DK" dirty="0" err="1" smtClean="0"/>
              <a:t>Example</a:t>
            </a:r>
            <a:r>
              <a:rPr lang="da-DK" dirty="0" smtClean="0"/>
              <a:t>: Joint </a:t>
            </a:r>
            <a:r>
              <a:rPr lang="da-DK" dirty="0" err="1" smtClean="0"/>
              <a:t>Privacy</a:t>
            </a:r>
            <a:r>
              <a:rPr lang="da-DK" dirty="0" smtClean="0"/>
              <a:t>, </a:t>
            </a:r>
            <a:r>
              <a:rPr lang="da-DK" dirty="0" err="1" smtClean="0"/>
              <a:t>Compliance</a:t>
            </a:r>
            <a:r>
              <a:rPr lang="da-DK" dirty="0" smtClean="0"/>
              <a:t> &amp; Audit </a:t>
            </a:r>
            <a:r>
              <a:rPr lang="da-DK" dirty="0" err="1" smtClean="0"/>
              <a:t>Coordination</a:t>
            </a:r>
            <a:endParaRPr lang="en-GB"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
        <p:nvSpPr>
          <p:cNvPr id="5" name="Tekstfelt 4"/>
          <p:cNvSpPr txBox="1"/>
          <p:nvPr/>
        </p:nvSpPr>
        <p:spPr>
          <a:xfrm>
            <a:off x="1242122" y="1587501"/>
            <a:ext cx="4722125" cy="4955203"/>
          </a:xfrm>
          <a:prstGeom prst="rect">
            <a:avLst/>
          </a:prstGeom>
          <a:solidFill>
            <a:schemeClr val="bg2"/>
          </a:solidFill>
        </p:spPr>
        <p:txBody>
          <a:bodyPr wrap="square" rtlCol="0">
            <a:spAutoFit/>
          </a:bodyPr>
          <a:lstStyle/>
          <a:p>
            <a:r>
              <a:rPr lang="en-US" b="1" dirty="0" smtClean="0"/>
              <a:t>Collaboration-Based Approach:</a:t>
            </a:r>
            <a:endParaRPr lang="en-US" dirty="0" smtClean="0"/>
          </a:p>
          <a:p>
            <a:r>
              <a:rPr lang="en-US" sz="2800" dirty="0" smtClean="0"/>
              <a:t>Privacy team designs controls with Compliance to ensure regulatory coverage.</a:t>
            </a:r>
          </a:p>
          <a:p>
            <a:r>
              <a:rPr lang="en-US" sz="2800" dirty="0" smtClean="0"/>
              <a:t>Internal </a:t>
            </a:r>
            <a:r>
              <a:rPr lang="en-US" sz="2800" dirty="0"/>
              <a:t>Audit reviews draft process controls early to flag design risks.</a:t>
            </a:r>
          </a:p>
          <a:p>
            <a:r>
              <a:rPr lang="en-US" sz="2800" dirty="0"/>
              <a:t>All teams meet regularly to align on implementation roadblocks and upcoming audits.</a:t>
            </a:r>
          </a:p>
          <a:p>
            <a:endParaRPr lang="en-GB" dirty="0"/>
          </a:p>
        </p:txBody>
      </p:sp>
      <p:sp>
        <p:nvSpPr>
          <p:cNvPr id="6" name="Pladsholder til indhold 5"/>
          <p:cNvSpPr>
            <a:spLocks noGrp="1"/>
          </p:cNvSpPr>
          <p:nvPr>
            <p:ph sz="quarter" idx="13"/>
          </p:nvPr>
        </p:nvSpPr>
        <p:spPr>
          <a:xfrm>
            <a:off x="5964247" y="1764922"/>
            <a:ext cx="5813596" cy="4146551"/>
          </a:xfrm>
        </p:spPr>
        <p:txBody>
          <a:bodyPr/>
          <a:lstStyle/>
          <a:p>
            <a:pPr marL="0" indent="0">
              <a:buNone/>
            </a:pPr>
            <a:r>
              <a:rPr lang="en-US" b="1" dirty="0"/>
              <a:t>Benefits:</a:t>
            </a:r>
            <a:endParaRPr lang="en-US" dirty="0"/>
          </a:p>
          <a:p>
            <a:pPr>
              <a:buFont typeface="Wingdings" panose="05000000000000000000" pitchFamily="2" charset="2"/>
              <a:buChar char="v"/>
            </a:pPr>
            <a:r>
              <a:rPr lang="en-US" dirty="0"/>
              <a:t>Fewer duplicated efforts</a:t>
            </a:r>
          </a:p>
          <a:p>
            <a:pPr>
              <a:buFont typeface="Wingdings" panose="05000000000000000000" pitchFamily="2" charset="2"/>
              <a:buChar char="v"/>
            </a:pPr>
            <a:r>
              <a:rPr lang="en-US" dirty="0"/>
              <a:t>Smoother audits</a:t>
            </a:r>
          </a:p>
          <a:p>
            <a:pPr>
              <a:buFont typeface="Wingdings" panose="05000000000000000000" pitchFamily="2" charset="2"/>
              <a:buChar char="v"/>
            </a:pPr>
            <a:r>
              <a:rPr lang="en-US" dirty="0"/>
              <a:t>Stronger documentation trail</a:t>
            </a:r>
          </a:p>
          <a:p>
            <a:pPr>
              <a:buFont typeface="Wingdings" panose="05000000000000000000" pitchFamily="2" charset="2"/>
              <a:buChar char="v"/>
            </a:pPr>
            <a:r>
              <a:rPr lang="en-US" dirty="0"/>
              <a:t>Shared accountability reduces “blame game”</a:t>
            </a:r>
          </a:p>
          <a:p>
            <a:endParaRPr lang="en-GB" dirty="0"/>
          </a:p>
        </p:txBody>
      </p:sp>
    </p:spTree>
    <p:extLst>
      <p:ext uri="{BB962C8B-B14F-4D97-AF65-F5344CB8AC3E}">
        <p14:creationId xmlns:p14="http://schemas.microsoft.com/office/powerpoint/2010/main" val="4194588334"/>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0" y="0"/>
            <a:ext cx="4572000" cy="6858000"/>
          </a:xfrm>
          <a:prstGeom prst="rect">
            <a:avLst/>
          </a:prstGeom>
        </p:spPr>
      </p:pic>
      <p:sp>
        <p:nvSpPr>
          <p:cNvPr id="2" name="Titel 1"/>
          <p:cNvSpPr>
            <a:spLocks noGrp="1"/>
          </p:cNvSpPr>
          <p:nvPr>
            <p:ph type="ctrTitle"/>
          </p:nvPr>
        </p:nvSpPr>
        <p:spPr>
          <a:xfrm>
            <a:off x="1619535" y="5158854"/>
            <a:ext cx="9144000" cy="1026070"/>
          </a:xfrm>
          <a:solidFill>
            <a:schemeClr val="bg1"/>
          </a:solidFill>
        </p:spPr>
        <p:txBody>
          <a:bodyPr/>
          <a:lstStyle/>
          <a:p>
            <a:r>
              <a:rPr lang="en-GB" dirty="0" smtClean="0"/>
              <a:t>Compliance Supervision</a:t>
            </a:r>
            <a:endParaRPr lang="en-GB" dirty="0"/>
          </a:p>
        </p:txBody>
      </p:sp>
    </p:spTree>
    <p:extLst>
      <p:ext uri="{BB962C8B-B14F-4D97-AF65-F5344CB8AC3E}">
        <p14:creationId xmlns:p14="http://schemas.microsoft.com/office/powerpoint/2010/main" val="35883210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smtClean="0"/>
              <a:t>Compliance Supervision</a:t>
            </a:r>
            <a:endParaRPr dirty="0"/>
          </a:p>
        </p:txBody>
      </p:sp>
      <p:sp>
        <p:nvSpPr>
          <p:cNvPr id="3" name="Content Placeholder 2"/>
          <p:cNvSpPr>
            <a:spLocks noGrp="1"/>
          </p:cNvSpPr>
          <p:nvPr>
            <p:ph idx="1"/>
          </p:nvPr>
        </p:nvSpPr>
        <p:spPr>
          <a:xfrm>
            <a:off x="810999" y="1536839"/>
            <a:ext cx="10515600" cy="2555306"/>
          </a:xfrm>
        </p:spPr>
        <p:txBody>
          <a:bodyPr/>
          <a:lstStyle/>
          <a:p>
            <a:pPr marL="0" indent="0">
              <a:buNone/>
            </a:pPr>
            <a:r>
              <a:rPr lang="en-US" dirty="0" smtClean="0"/>
              <a:t>Example from GDPR: Article 38 “Position of the data protection officer”</a:t>
            </a:r>
          </a:p>
          <a:p>
            <a:pPr marL="0" indent="0">
              <a:buNone/>
            </a:pPr>
            <a:r>
              <a:rPr lang="en-US" dirty="0" smtClean="0"/>
              <a:t>“the data protection officer does not </a:t>
            </a:r>
            <a:r>
              <a:rPr lang="en-US" dirty="0" smtClean="0">
                <a:solidFill>
                  <a:schemeClr val="accent1"/>
                </a:solidFill>
              </a:rPr>
              <a:t>receive any instructions regarding the exercise of those tasks</a:t>
            </a:r>
            <a:r>
              <a:rPr lang="en-US" dirty="0" smtClean="0"/>
              <a:t>. He or she shall not be </a:t>
            </a:r>
            <a:r>
              <a:rPr lang="en-US" dirty="0" smtClean="0">
                <a:solidFill>
                  <a:schemeClr val="accent1"/>
                </a:solidFill>
              </a:rPr>
              <a:t>dismissed or </a:t>
            </a:r>
            <a:r>
              <a:rPr lang="en-US" dirty="0" err="1" smtClean="0">
                <a:solidFill>
                  <a:schemeClr val="accent1"/>
                </a:solidFill>
              </a:rPr>
              <a:t>penalised</a:t>
            </a:r>
            <a:r>
              <a:rPr lang="en-US" dirty="0" smtClean="0"/>
              <a:t> by the controller or the processor for performing his tasks. The data protection officer shall directly report to the </a:t>
            </a:r>
            <a:r>
              <a:rPr lang="en-US" dirty="0" smtClean="0">
                <a:solidFill>
                  <a:schemeClr val="accent1"/>
                </a:solidFill>
              </a:rPr>
              <a:t>highest management level </a:t>
            </a:r>
            <a:r>
              <a:rPr lang="en-US" dirty="0" smtClean="0"/>
              <a:t>of the controller or the processor.”</a:t>
            </a:r>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
        <p:nvSpPr>
          <p:cNvPr id="5" name="Tekstfelt 4"/>
          <p:cNvSpPr txBox="1"/>
          <p:nvPr/>
        </p:nvSpPr>
        <p:spPr>
          <a:xfrm>
            <a:off x="810999" y="4380932"/>
            <a:ext cx="11381001" cy="3108543"/>
          </a:xfrm>
          <a:prstGeom prst="rect">
            <a:avLst/>
          </a:prstGeom>
          <a:noFill/>
        </p:spPr>
        <p:txBody>
          <a:bodyPr wrap="square" rtlCol="0">
            <a:spAutoFit/>
          </a:bodyPr>
          <a:lstStyle/>
          <a:p>
            <a:r>
              <a:rPr lang="en-GB" sz="2800" dirty="0" smtClean="0"/>
              <a:t>Institute of Internal Auditors: Standard 1110 – Organizational</a:t>
            </a:r>
          </a:p>
          <a:p>
            <a:r>
              <a:rPr lang="en-GB" sz="2800" dirty="0" smtClean="0"/>
              <a:t>Independence</a:t>
            </a:r>
          </a:p>
          <a:p>
            <a:r>
              <a:rPr lang="en-US" sz="2800" dirty="0" smtClean="0"/>
              <a:t>To </a:t>
            </a:r>
            <a:r>
              <a:rPr lang="en-US" sz="2800" dirty="0"/>
              <a:t>achieve the degree of independence necessary to effectively carry out</a:t>
            </a:r>
            <a:br>
              <a:rPr lang="en-US" sz="2800" dirty="0"/>
            </a:br>
            <a:r>
              <a:rPr lang="en-US" sz="2800" dirty="0"/>
              <a:t>the responsibilities of the internal audit activity, the chief audit executive has </a:t>
            </a:r>
            <a:r>
              <a:rPr lang="en-US" sz="2800" dirty="0">
                <a:solidFill>
                  <a:schemeClr val="accent1"/>
                </a:solidFill>
              </a:rPr>
              <a:t>direct and unrestricted </a:t>
            </a:r>
            <a:r>
              <a:rPr lang="en-US" sz="2800" dirty="0"/>
              <a:t>access to </a:t>
            </a:r>
            <a:r>
              <a:rPr lang="en-US" sz="2800" dirty="0" smtClean="0"/>
              <a:t>senior management </a:t>
            </a:r>
            <a:r>
              <a:rPr lang="en-US" sz="2800" dirty="0"/>
              <a:t>and the board. </a:t>
            </a:r>
            <a:r>
              <a:rPr lang="en-US" sz="2800" dirty="0" smtClean="0"/>
              <a:t/>
            </a:r>
            <a:br>
              <a:rPr lang="en-US" sz="2800" dirty="0" smtClean="0"/>
            </a:br>
            <a:r>
              <a:rPr lang="en-US" sz="2800" dirty="0" smtClean="0"/>
              <a:t/>
            </a:r>
            <a:br>
              <a:rPr lang="en-US" sz="2800" dirty="0" smtClean="0"/>
            </a:br>
            <a:endParaRPr lang="en-GB" sz="2800" dirty="0"/>
          </a:p>
        </p:txBody>
      </p:sp>
    </p:spTree>
    <p:extLst>
      <p:ext uri="{BB962C8B-B14F-4D97-AF65-F5344CB8AC3E}">
        <p14:creationId xmlns:p14="http://schemas.microsoft.com/office/powerpoint/2010/main" val="33189749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p:cNvPicPr>
            <a:picLocks noChangeAspect="1"/>
          </p:cNvPicPr>
          <p:nvPr/>
        </p:nvPicPr>
        <p:blipFill>
          <a:blip r:embed="rId2"/>
          <a:stretch>
            <a:fillRect/>
          </a:stretch>
        </p:blipFill>
        <p:spPr>
          <a:xfrm>
            <a:off x="7820891" y="957407"/>
            <a:ext cx="4121727" cy="1044698"/>
          </a:xfrm>
          <a:prstGeom prst="rect">
            <a:avLst/>
          </a:prstGeom>
        </p:spPr>
      </p:pic>
      <p:sp>
        <p:nvSpPr>
          <p:cNvPr id="3" name="Titel 2"/>
          <p:cNvSpPr>
            <a:spLocks noGrp="1"/>
          </p:cNvSpPr>
          <p:nvPr>
            <p:ph type="title"/>
          </p:nvPr>
        </p:nvSpPr>
        <p:spPr/>
        <p:txBody>
          <a:bodyPr>
            <a:normAutofit/>
          </a:bodyPr>
          <a:lstStyle/>
          <a:p>
            <a:r>
              <a:rPr lang="en-US" dirty="0"/>
              <a:t>Compliance and the compliance function in banks</a:t>
            </a:r>
            <a:endParaRPr lang="da-DK" dirty="0"/>
          </a:p>
        </p:txBody>
      </p:sp>
      <p:sp>
        <p:nvSpPr>
          <p:cNvPr id="4" name="Pladsholder til indhold 3"/>
          <p:cNvSpPr>
            <a:spLocks noGrp="1"/>
          </p:cNvSpPr>
          <p:nvPr>
            <p:ph idx="1"/>
          </p:nvPr>
        </p:nvSpPr>
        <p:spPr/>
        <p:txBody>
          <a:bodyPr>
            <a:normAutofit fontScale="77500" lnSpcReduction="20000"/>
          </a:bodyPr>
          <a:lstStyle/>
          <a:p>
            <a:pPr marL="0" indent="0">
              <a:buNone/>
            </a:pPr>
            <a:r>
              <a:rPr lang="en-US" b="1" dirty="0"/>
              <a:t>Compliance function principles</a:t>
            </a:r>
            <a:br>
              <a:rPr lang="en-US" b="1" dirty="0"/>
            </a:br>
            <a:r>
              <a:rPr lang="en-US" b="1" i="1" dirty="0"/>
              <a:t>Principle 5: Independence</a:t>
            </a:r>
            <a:br>
              <a:rPr lang="en-US" b="1" i="1" dirty="0"/>
            </a:br>
            <a:r>
              <a:rPr lang="en-US" b="1" dirty="0"/>
              <a:t>The bank’s compliance function should be independent.</a:t>
            </a:r>
            <a:br>
              <a:rPr lang="en-US" b="1" dirty="0"/>
            </a:br>
            <a:r>
              <a:rPr lang="en-US" dirty="0"/>
              <a:t>20. The concept of independence involves four related elements, each of which is</a:t>
            </a:r>
            <a:br>
              <a:rPr lang="en-US" dirty="0"/>
            </a:br>
            <a:r>
              <a:rPr lang="en-US" dirty="0"/>
              <a:t>considered in more detail below. First, the compliance function should have a formal status</a:t>
            </a:r>
            <a:br>
              <a:rPr lang="en-US" dirty="0"/>
            </a:br>
            <a:r>
              <a:rPr lang="en-US" dirty="0"/>
              <a:t>within the bank. Second, there should be a group compliance officer or head of compliance</a:t>
            </a:r>
            <a:br>
              <a:rPr lang="en-US" dirty="0"/>
            </a:br>
            <a:r>
              <a:rPr lang="en-US" dirty="0"/>
              <a:t>with overall responsibility for </a:t>
            </a:r>
            <a:r>
              <a:rPr lang="en-US" dirty="0" err="1"/>
              <a:t>co-ordinating</a:t>
            </a:r>
            <a:r>
              <a:rPr lang="en-US" dirty="0"/>
              <a:t> the management of the bank’s compliance risk.</a:t>
            </a:r>
            <a:br>
              <a:rPr lang="en-US" dirty="0"/>
            </a:br>
            <a:r>
              <a:rPr lang="en-US" dirty="0"/>
              <a:t>Third, compliance function staff, and in particular, the head of compliance, should not be</a:t>
            </a:r>
            <a:br>
              <a:rPr lang="en-US" dirty="0"/>
            </a:br>
            <a:r>
              <a:rPr lang="en-US" dirty="0"/>
              <a:t>placed in a position where there is a possible conflict of interest between their compliance</a:t>
            </a:r>
            <a:br>
              <a:rPr lang="en-US" dirty="0"/>
            </a:br>
            <a:r>
              <a:rPr lang="en-US" dirty="0"/>
              <a:t>responsibilities and any other responsibilities they may have. Fourth, compliance function</a:t>
            </a:r>
            <a:br>
              <a:rPr lang="en-US" dirty="0"/>
            </a:br>
            <a:r>
              <a:rPr lang="en-US" dirty="0"/>
              <a:t>staff should have access to the information and personnel necessary to carry out their</a:t>
            </a:r>
            <a:br>
              <a:rPr lang="en-US" dirty="0"/>
            </a:br>
            <a:r>
              <a:rPr lang="en-US" dirty="0"/>
              <a:t>responsibilities. </a:t>
            </a:r>
            <a:br>
              <a:rPr lang="en-US" dirty="0"/>
            </a:br>
            <a:endParaRPr lang="en-US" dirty="0"/>
          </a:p>
          <a:p>
            <a:pPr marL="0" indent="0">
              <a:buNone/>
            </a:pPr>
            <a:endParaRPr lang="en-US" dirty="0"/>
          </a:p>
          <a:p>
            <a:pPr marL="0" indent="0">
              <a:buNone/>
            </a:pPr>
            <a:r>
              <a:rPr lang="en-US" dirty="0"/>
              <a:t>So in banks Compliance should be independent like Internal Audit and Data Protection Officer.</a:t>
            </a:r>
            <a:endParaRPr lang="da-DK" dirty="0"/>
          </a:p>
        </p:txBody>
      </p:sp>
      <p:sp>
        <p:nvSpPr>
          <p:cNvPr id="6" name="Tekstfelt 5"/>
          <p:cNvSpPr txBox="1"/>
          <p:nvPr/>
        </p:nvSpPr>
        <p:spPr>
          <a:xfrm>
            <a:off x="4821382" y="6585527"/>
            <a:ext cx="3836756" cy="646331"/>
          </a:xfrm>
          <a:prstGeom prst="rect">
            <a:avLst/>
          </a:prstGeom>
          <a:noFill/>
        </p:spPr>
        <p:txBody>
          <a:bodyPr wrap="none" rtlCol="0">
            <a:spAutoFit/>
          </a:bodyPr>
          <a:lstStyle/>
          <a:p>
            <a:r>
              <a:rPr lang="da-DK" dirty="0">
                <a:hlinkClick r:id="rId3"/>
              </a:rPr>
              <a:t>https://www.bis.org/publ/bcbs113.pdf</a:t>
            </a:r>
            <a:endParaRPr lang="da-DK" dirty="0"/>
          </a:p>
          <a:p>
            <a:endParaRPr lang="da-DK" dirty="0"/>
          </a:p>
        </p:txBody>
      </p:sp>
    </p:spTree>
    <p:extLst>
      <p:ext uri="{BB962C8B-B14F-4D97-AF65-F5344CB8AC3E}">
        <p14:creationId xmlns:p14="http://schemas.microsoft.com/office/powerpoint/2010/main" val="35903321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a:extLst>
              <a:ext uri="{FF2B5EF4-FFF2-40B4-BE49-F238E27FC236}">
                <a16:creationId xmlns="" xmlns:a16="http://schemas.microsoft.com/office/drawing/2014/main" id="{DD4C4B28-6B4B-4445-8535-F516D74E4A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1784011" y="5783564"/>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cxnSp>
        <p:nvCxnSpPr>
          <p:cNvPr id="22" name="Straight Connector 21">
            <a:extLst>
              <a:ext uri="{FF2B5EF4-FFF2-40B4-BE49-F238E27FC236}">
                <a16:creationId xmlns="" xmlns:a16="http://schemas.microsoft.com/office/drawing/2014/main" id="{0CB1C732-7193-4253-8746-850D090A6B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58952" y="1280160"/>
            <a:ext cx="0" cy="557784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useBgFill="1">
        <p:nvSpPr>
          <p:cNvPr id="24" name="Rectangle 23">
            <a:extLst>
              <a:ext uri="{FF2B5EF4-FFF2-40B4-BE49-F238E27FC236}">
                <a16:creationId xmlns="" xmlns:a16="http://schemas.microsoft.com/office/drawing/2014/main" id="{55B419A7-F817-4767-8CCB-FB0E189C4AC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picture containing text, library, room, scene&#10;&#10;Description automatically generated">
            <a:extLst>
              <a:ext uri="{FF2B5EF4-FFF2-40B4-BE49-F238E27FC236}">
                <a16:creationId xmlns="" xmlns:a16="http://schemas.microsoft.com/office/drawing/2014/main" id="{CDD5C2DD-66AC-46EC-9051-9240A006B875}"/>
              </a:ext>
            </a:extLst>
          </p:cNvPr>
          <p:cNvPicPr>
            <a:picLocks noChangeAspect="1"/>
          </p:cNvPicPr>
          <p:nvPr/>
        </p:nvPicPr>
        <p:blipFill rotWithShape="1">
          <a:blip r:embed="rId2"/>
          <a:srcRect t="13166" b="2565"/>
          <a:stretch/>
        </p:blipFill>
        <p:spPr>
          <a:xfrm>
            <a:off x="1" y="10"/>
            <a:ext cx="12191999" cy="6857990"/>
          </a:xfrm>
          <a:prstGeom prst="rect">
            <a:avLst/>
          </a:prstGeom>
        </p:spPr>
      </p:pic>
      <p:sp>
        <p:nvSpPr>
          <p:cNvPr id="26" name="Rectangle 25">
            <a:extLst>
              <a:ext uri="{FF2B5EF4-FFF2-40B4-BE49-F238E27FC236}">
                <a16:creationId xmlns="" xmlns:a16="http://schemas.microsoft.com/office/drawing/2014/main" id="{2B76CDF1-6A1E-445E-91B6-686D6C9178F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3960126" y="-1373875"/>
            <a:ext cx="6858000" cy="9605749"/>
          </a:xfrm>
          <a:prstGeom prst="rect">
            <a:avLst/>
          </a:prstGeom>
          <a:gradFill>
            <a:gsLst>
              <a:gs pos="100000">
                <a:srgbClr val="000000">
                  <a:alpha val="0"/>
                </a:srgbClr>
              </a:gs>
              <a:gs pos="0">
                <a:schemeClr val="tx1"/>
              </a:gs>
              <a:gs pos="0">
                <a:srgbClr val="000000">
                  <a:alpha val="7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A76CDD43-B8C8-4EF7-8F3B-1F7F5FFF7673}"/>
              </a:ext>
            </a:extLst>
          </p:cNvPr>
          <p:cNvSpPr>
            <a:spLocks noGrp="1"/>
          </p:cNvSpPr>
          <p:nvPr>
            <p:ph type="title"/>
          </p:nvPr>
        </p:nvSpPr>
        <p:spPr>
          <a:xfrm>
            <a:off x="6170624" y="1143000"/>
            <a:ext cx="5303520" cy="2984701"/>
          </a:xfrm>
        </p:spPr>
        <p:txBody>
          <a:bodyPr vert="horz" lIns="91440" tIns="45720" rIns="91440" bIns="45720" rtlCol="0" anchor="b">
            <a:normAutofit/>
          </a:bodyPr>
          <a:lstStyle/>
          <a:p>
            <a:r>
              <a:rPr lang="en-US" sz="2400" dirty="0" smtClean="0">
                <a:solidFill>
                  <a:srgbClr val="FFFFFF"/>
                </a:solidFill>
              </a:rPr>
              <a:t>Formal setup: Reporting </a:t>
            </a:r>
            <a:r>
              <a:rPr lang="en-US" sz="2400" dirty="0">
                <a:solidFill>
                  <a:srgbClr val="FFFFFF"/>
                </a:solidFill>
              </a:rPr>
              <a:t>to Top Management/</a:t>
            </a:r>
            <a:r>
              <a:rPr lang="en-US" sz="2400" dirty="0" err="1">
                <a:solidFill>
                  <a:srgbClr val="FFFFFF"/>
                </a:solidFill>
              </a:rPr>
              <a:t>BoD</a:t>
            </a:r>
            <a:r>
              <a:rPr lang="en-US" sz="2400" dirty="0">
                <a:solidFill>
                  <a:srgbClr val="FFFFFF"/>
                </a:solidFill>
              </a:rPr>
              <a:t>/Risk committee</a:t>
            </a:r>
            <a:br>
              <a:rPr lang="en-US" sz="2400" dirty="0">
                <a:solidFill>
                  <a:srgbClr val="FFFFFF"/>
                </a:solidFill>
              </a:rPr>
            </a:br>
            <a:r>
              <a:rPr lang="en-US" sz="2400" dirty="0">
                <a:solidFill>
                  <a:srgbClr val="FFFFFF"/>
                </a:solidFill>
              </a:rPr>
              <a:t/>
            </a:r>
            <a:br>
              <a:rPr lang="en-US" sz="2400" dirty="0">
                <a:solidFill>
                  <a:srgbClr val="FFFFFF"/>
                </a:solidFill>
              </a:rPr>
            </a:br>
            <a:r>
              <a:rPr lang="en-US" sz="2400" dirty="0" smtClean="0">
                <a:solidFill>
                  <a:srgbClr val="FFFFFF"/>
                </a:solidFill>
              </a:rPr>
              <a:t>Informal setup: </a:t>
            </a:r>
            <a:r>
              <a:rPr lang="en-US" sz="2400" dirty="0">
                <a:solidFill>
                  <a:srgbClr val="FFFFFF"/>
                </a:solidFill>
              </a:rPr>
              <a:t>Compliance Business Board (Business participation/partnering)</a:t>
            </a:r>
            <a:r>
              <a:rPr lang="en-US" sz="2400" dirty="0"/>
              <a:t/>
            </a:r>
            <a:br>
              <a:rPr lang="en-US" sz="2400" dirty="0"/>
            </a:br>
            <a:r>
              <a:rPr lang="en-US" sz="2400" dirty="0"/>
              <a:t/>
            </a:r>
            <a:br>
              <a:rPr lang="en-US" sz="2400" dirty="0"/>
            </a:br>
            <a:r>
              <a:rPr lang="en-US" sz="2400" dirty="0"/>
              <a:t/>
            </a:r>
            <a:br>
              <a:rPr lang="en-US" sz="2400" dirty="0"/>
            </a:br>
            <a:endParaRPr lang="en-US" sz="2400" dirty="0">
              <a:solidFill>
                <a:srgbClr val="FFFFFF"/>
              </a:solidFill>
            </a:endParaRPr>
          </a:p>
        </p:txBody>
      </p:sp>
      <p:cxnSp>
        <p:nvCxnSpPr>
          <p:cNvPr id="28" name="Straight Connector 27">
            <a:extLst>
              <a:ext uri="{FF2B5EF4-FFF2-40B4-BE49-F238E27FC236}">
                <a16:creationId xmlns="" xmlns:a16="http://schemas.microsoft.com/office/drawing/2014/main" id="{17726E8A-324C-4684-96F2-AFDDFB2F1441}"/>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H="1">
            <a:off x="6238864" y="4291242"/>
            <a:ext cx="521208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30" name="Freeform 6">
            <a:extLst>
              <a:ext uri="{FF2B5EF4-FFF2-40B4-BE49-F238E27FC236}">
                <a16:creationId xmlns="" xmlns:a16="http://schemas.microsoft.com/office/drawing/2014/main" id="{7021D92D-08FF-45A6-9109-AC9462C7E8E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1784011" y="5788152"/>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sp>
        <p:nvSpPr>
          <p:cNvPr id="4" name="TextBox 3">
            <a:extLst>
              <a:ext uri="{FF2B5EF4-FFF2-40B4-BE49-F238E27FC236}">
                <a16:creationId xmlns="" xmlns:a16="http://schemas.microsoft.com/office/drawing/2014/main" id="{29921D58-FB45-4C3A-9016-7AC6C42A1076}"/>
              </a:ext>
            </a:extLst>
          </p:cNvPr>
          <p:cNvSpPr txBox="1"/>
          <p:nvPr/>
        </p:nvSpPr>
        <p:spPr>
          <a:xfrm>
            <a:off x="4684815" y="617516"/>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000" dirty="0">
                <a:solidFill>
                  <a:schemeClr val="bg1">
                    <a:lumMod val="85000"/>
                  </a:schemeClr>
                </a:solidFill>
                <a:latin typeface="Sitka Banner"/>
                <a:ea typeface="+mj-ea"/>
                <a:cs typeface="+mj-cs"/>
              </a:rPr>
              <a:t>Supervision of compliance</a:t>
            </a:r>
          </a:p>
        </p:txBody>
      </p:sp>
    </p:spTree>
    <p:extLst>
      <p:ext uri="{BB962C8B-B14F-4D97-AF65-F5344CB8AC3E}">
        <p14:creationId xmlns:p14="http://schemas.microsoft.com/office/powerpoint/2010/main" val="37152969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a:extLst>
              <a:ext uri="{FF2B5EF4-FFF2-40B4-BE49-F238E27FC236}">
                <a16:creationId xmlns="" xmlns:a16="http://schemas.microsoft.com/office/drawing/2014/main" id="{DD4C4B28-6B4B-4445-8535-F516D74E4A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1784011" y="5783564"/>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cxnSp>
        <p:nvCxnSpPr>
          <p:cNvPr id="22" name="Straight Connector 21">
            <a:extLst>
              <a:ext uri="{FF2B5EF4-FFF2-40B4-BE49-F238E27FC236}">
                <a16:creationId xmlns="" xmlns:a16="http://schemas.microsoft.com/office/drawing/2014/main" id="{0CB1C732-7193-4253-8746-850D090A6B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58952" y="1280160"/>
            <a:ext cx="0" cy="557784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 xmlns:a16="http://schemas.microsoft.com/office/drawing/2014/main" id="{55B419A7-F817-4767-8CCB-FB0E189C4AC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6B4FDDBD-5746-464A-8A6F-1902B903FDE6}"/>
              </a:ext>
            </a:extLst>
          </p:cNvPr>
          <p:cNvSpPr>
            <a:spLocks noGrp="1"/>
          </p:cNvSpPr>
          <p:nvPr>
            <p:ph type="title"/>
          </p:nvPr>
        </p:nvSpPr>
        <p:spPr>
          <a:xfrm>
            <a:off x="5513798" y="1161131"/>
            <a:ext cx="6275377" cy="3873779"/>
          </a:xfrm>
        </p:spPr>
        <p:txBody>
          <a:bodyPr vert="horz" lIns="91440" tIns="45720" rIns="91440" bIns="45720" rtlCol="0" anchor="ctr">
            <a:normAutofit/>
          </a:bodyPr>
          <a:lstStyle/>
          <a:p>
            <a:pPr marL="285750" indent="-285750"/>
            <a:r>
              <a:rPr lang="en-US" sz="3300" dirty="0"/>
              <a:t/>
            </a:r>
            <a:br>
              <a:rPr lang="en-US" sz="3300" dirty="0"/>
            </a:br>
            <a:r>
              <a:rPr lang="en-US" sz="3300" dirty="0">
                <a:solidFill>
                  <a:schemeClr val="bg1"/>
                </a:solidFill>
              </a:rPr>
              <a:t>Compliance </a:t>
            </a:r>
            <a:r>
              <a:rPr lang="en-US" sz="3300" dirty="0" smtClean="0">
                <a:solidFill>
                  <a:schemeClr val="bg1"/>
                </a:solidFill>
              </a:rPr>
              <a:t>and ERM </a:t>
            </a:r>
            <a:r>
              <a:rPr lang="en-US" sz="3300" dirty="0">
                <a:solidFill>
                  <a:schemeClr val="bg1"/>
                </a:solidFill>
              </a:rPr>
              <a:t/>
            </a:r>
            <a:br>
              <a:rPr lang="en-US" sz="3300" dirty="0">
                <a:solidFill>
                  <a:schemeClr val="bg1"/>
                </a:solidFill>
              </a:rPr>
            </a:br>
            <a:r>
              <a:rPr lang="en-US" sz="3300" dirty="0">
                <a:solidFill>
                  <a:schemeClr val="bg1"/>
                </a:solidFill>
              </a:rPr>
              <a:t>Integrated</a:t>
            </a:r>
            <a:r>
              <a:rPr lang="en-US" sz="3300" i="1" kern="1200" spc="100" baseline="0" dirty="0">
                <a:solidFill>
                  <a:schemeClr val="bg1"/>
                </a:solidFill>
                <a:latin typeface="+mj-lt"/>
                <a:ea typeface="+mj-ea"/>
                <a:cs typeface="+mj-cs"/>
              </a:rPr>
              <a:t> risk </a:t>
            </a:r>
            <a:r>
              <a:rPr lang="en-US" sz="3300" dirty="0">
                <a:solidFill>
                  <a:schemeClr val="bg1"/>
                </a:solidFill>
              </a:rPr>
              <a:t>management</a:t>
            </a:r>
            <a:br>
              <a:rPr lang="en-US" sz="3300" dirty="0">
                <a:solidFill>
                  <a:schemeClr val="bg1"/>
                </a:solidFill>
              </a:rPr>
            </a:br>
            <a:r>
              <a:rPr lang="en-US" sz="3300" dirty="0">
                <a:solidFill>
                  <a:schemeClr val="bg1"/>
                </a:solidFill>
              </a:rPr>
              <a:t>Risk forecast and analysis</a:t>
            </a:r>
            <a:br>
              <a:rPr lang="en-US" sz="3300" dirty="0">
                <a:solidFill>
                  <a:schemeClr val="bg1"/>
                </a:solidFill>
              </a:rPr>
            </a:br>
            <a:r>
              <a:rPr lang="en-US" sz="3300" dirty="0">
                <a:solidFill>
                  <a:schemeClr val="bg1"/>
                </a:solidFill>
              </a:rPr>
              <a:t>Quantitative Risk management</a:t>
            </a:r>
            <a:r>
              <a:rPr lang="en-US" sz="3300" dirty="0"/>
              <a:t/>
            </a:r>
            <a:br>
              <a:rPr lang="en-US" sz="3300" dirty="0"/>
            </a:br>
            <a:r>
              <a:rPr lang="en-US" sz="3300" dirty="0">
                <a:solidFill>
                  <a:schemeClr val="bg1"/>
                </a:solidFill>
              </a:rPr>
              <a:t>Self-service insights</a:t>
            </a:r>
            <a:endParaRPr lang="en-US" sz="3300" i="0" dirty="0">
              <a:solidFill>
                <a:schemeClr val="bg1"/>
              </a:solidFill>
              <a:ea typeface="+mj-lt"/>
              <a:cs typeface="+mj-lt"/>
            </a:endParaRPr>
          </a:p>
          <a:p>
            <a:endParaRPr lang="en-US" sz="3300" i="1" kern="1200" spc="100" baseline="0" dirty="0">
              <a:solidFill>
                <a:schemeClr val="bg1"/>
              </a:solidFill>
              <a:latin typeface="+mj-lt"/>
            </a:endParaRPr>
          </a:p>
        </p:txBody>
      </p:sp>
      <p:sp>
        <p:nvSpPr>
          <p:cNvPr id="26" name="Freeform: Shape 25">
            <a:extLst>
              <a:ext uri="{FF2B5EF4-FFF2-40B4-BE49-F238E27FC236}">
                <a16:creationId xmlns="" xmlns:a16="http://schemas.microsoft.com/office/drawing/2014/main" id="{AAD3D935-ECFC-4862-B395-207C13BAC3B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5215066" cy="6858000"/>
          </a:xfrm>
          <a:custGeom>
            <a:avLst/>
            <a:gdLst>
              <a:gd name="connsiteX0" fmla="*/ 0 w 5215066"/>
              <a:gd name="connsiteY0" fmla="*/ 0 h 6858000"/>
              <a:gd name="connsiteX1" fmla="*/ 3197713 w 5215066"/>
              <a:gd name="connsiteY1" fmla="*/ 0 h 6858000"/>
              <a:gd name="connsiteX2" fmla="*/ 3259787 w 5215066"/>
              <a:gd name="connsiteY2" fmla="*/ 39865 h 6858000"/>
              <a:gd name="connsiteX3" fmla="*/ 5215066 w 5215066"/>
              <a:gd name="connsiteY3" fmla="*/ 3723759 h 6858000"/>
              <a:gd name="connsiteX4" fmla="*/ 4202364 w 5215066"/>
              <a:gd name="connsiteY4" fmla="*/ 6549681 h 6858000"/>
              <a:gd name="connsiteX5" fmla="*/ 3922635 w 5215066"/>
              <a:gd name="connsiteY5" fmla="*/ 6858000 h 6858000"/>
              <a:gd name="connsiteX6" fmla="*/ 0 w 521506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15066" h="6858000">
                <a:moveTo>
                  <a:pt x="0" y="0"/>
                </a:moveTo>
                <a:lnTo>
                  <a:pt x="3197713" y="0"/>
                </a:lnTo>
                <a:lnTo>
                  <a:pt x="3259787" y="39865"/>
                </a:lnTo>
                <a:cubicBezTo>
                  <a:pt x="4439462" y="838237"/>
                  <a:pt x="5215066" y="2190263"/>
                  <a:pt x="5215066" y="3723759"/>
                </a:cubicBezTo>
                <a:cubicBezTo>
                  <a:pt x="5215066" y="4797206"/>
                  <a:pt x="4835020" y="5781733"/>
                  <a:pt x="4202364" y="6549681"/>
                </a:cubicBezTo>
                <a:lnTo>
                  <a:pt x="3922635"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3" descr="A picture containing stone&#10;&#10;Description automatically generated">
            <a:extLst>
              <a:ext uri="{FF2B5EF4-FFF2-40B4-BE49-F238E27FC236}">
                <a16:creationId xmlns="" xmlns:a16="http://schemas.microsoft.com/office/drawing/2014/main" id="{713DA449-4B9B-47D6-B6F4-C60FD2007C21}"/>
              </a:ext>
            </a:extLst>
          </p:cNvPr>
          <p:cNvPicPr>
            <a:picLocks noChangeAspect="1"/>
          </p:cNvPicPr>
          <p:nvPr/>
        </p:nvPicPr>
        <p:blipFill>
          <a:blip r:embed="rId2"/>
          <a:stretch>
            <a:fillRect/>
          </a:stretch>
        </p:blipFill>
        <p:spPr>
          <a:xfrm>
            <a:off x="1028157" y="1342215"/>
            <a:ext cx="2472298" cy="4395197"/>
          </a:xfrm>
          <a:prstGeom prst="rect">
            <a:avLst/>
          </a:prstGeom>
        </p:spPr>
      </p:pic>
      <p:cxnSp>
        <p:nvCxnSpPr>
          <p:cNvPr id="28" name="Straight Connector 27">
            <a:extLst>
              <a:ext uri="{FF2B5EF4-FFF2-40B4-BE49-F238E27FC236}">
                <a16:creationId xmlns="" xmlns:a16="http://schemas.microsoft.com/office/drawing/2014/main" id="{E3B95BE3-D5B2-4F38-9A01-17866C9FBA6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H="1">
            <a:off x="6040331" y="4555071"/>
            <a:ext cx="53035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6">
            <a:extLst>
              <a:ext uri="{FF2B5EF4-FFF2-40B4-BE49-F238E27FC236}">
                <a16:creationId xmlns="" xmlns:a16="http://schemas.microsoft.com/office/drawing/2014/main" id="{ADA271CD-3011-4A05-B4A3-80F1794684F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1784011" y="5788152"/>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sp>
        <p:nvSpPr>
          <p:cNvPr id="4" name="TextBox 3">
            <a:extLst>
              <a:ext uri="{FF2B5EF4-FFF2-40B4-BE49-F238E27FC236}">
                <a16:creationId xmlns="" xmlns:a16="http://schemas.microsoft.com/office/drawing/2014/main" id="{7F799EAE-3862-432A-AFD8-6818B78D224A}"/>
              </a:ext>
            </a:extLst>
          </p:cNvPr>
          <p:cNvSpPr txBox="1"/>
          <p:nvPr/>
        </p:nvSpPr>
        <p:spPr>
          <a:xfrm>
            <a:off x="5050972" y="558139"/>
            <a:ext cx="3406238"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300" i="1" spc="100" dirty="0" smtClean="0">
                <a:solidFill>
                  <a:schemeClr val="bg1"/>
                </a:solidFill>
                <a:latin typeface="+mj-lt"/>
                <a:ea typeface="+mj-ea"/>
                <a:cs typeface="+mj-cs"/>
              </a:rPr>
              <a:t>Future development</a:t>
            </a:r>
            <a:endParaRPr lang="en-US" sz="3300" i="1" spc="100" dirty="0">
              <a:solidFill>
                <a:schemeClr val="bg1"/>
              </a:solidFill>
              <a:latin typeface="+mj-lt"/>
              <a:ea typeface="+mj-ea"/>
              <a:cs typeface="+mj-cs"/>
            </a:endParaRPr>
          </a:p>
        </p:txBody>
      </p:sp>
    </p:spTree>
    <p:extLst>
      <p:ext uri="{BB962C8B-B14F-4D97-AF65-F5344CB8AC3E}">
        <p14:creationId xmlns:p14="http://schemas.microsoft.com/office/powerpoint/2010/main" val="3106780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t>Culture &amp; Compliance: Speak‑up &amp; Whistle‑blower</a:t>
            </a:r>
          </a:p>
        </p:txBody>
      </p:sp>
      <p:sp>
        <p:nvSpPr>
          <p:cNvPr id="3" name="Content Placeholder 2"/>
          <p:cNvSpPr>
            <a:spLocks noGrp="1"/>
          </p:cNvSpPr>
          <p:nvPr>
            <p:ph idx="1"/>
          </p:nvPr>
        </p:nvSpPr>
        <p:spPr>
          <a:xfrm>
            <a:off x="1981201" y="1600201"/>
            <a:ext cx="4559643" cy="4525963"/>
          </a:xfrm>
        </p:spPr>
        <p:txBody>
          <a:bodyPr/>
          <a:lstStyle/>
          <a:p>
            <a:endParaRPr dirty="0"/>
          </a:p>
          <a:p>
            <a:r>
              <a:rPr dirty="0"/>
              <a:t>Trust-driven policies paired with formal </a:t>
            </a:r>
            <a:r>
              <a:rPr dirty="0" smtClean="0"/>
              <a:t>channels</a:t>
            </a:r>
            <a:endParaRPr dirty="0"/>
          </a:p>
        </p:txBody>
      </p:sp>
      <p:pic>
        <p:nvPicPr>
          <p:cNvPr id="4" name="Billed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0539" y="929072"/>
            <a:ext cx="3972479" cy="5868219"/>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5105493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felt 2"/>
          <p:cNvSpPr txBox="1"/>
          <p:nvPr/>
        </p:nvSpPr>
        <p:spPr>
          <a:xfrm>
            <a:off x="3814618" y="6477000"/>
            <a:ext cx="2421945" cy="369332"/>
          </a:xfrm>
          <a:prstGeom prst="rect">
            <a:avLst/>
          </a:prstGeom>
          <a:noFill/>
        </p:spPr>
        <p:txBody>
          <a:bodyPr wrap="none" rtlCol="0">
            <a:spAutoFit/>
          </a:bodyPr>
          <a:lstStyle/>
          <a:p>
            <a:r>
              <a:rPr lang="en-GB" dirty="0"/>
              <a:t>Generic maturity model</a:t>
            </a:r>
          </a:p>
        </p:txBody>
      </p:sp>
      <p:pic>
        <p:nvPicPr>
          <p:cNvPr id="4" name="Billed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1164" y="467432"/>
            <a:ext cx="8739123" cy="5826081"/>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33841587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Communities of Compliance</a:t>
            </a:r>
          </a:p>
        </p:txBody>
      </p:sp>
      <p:sp>
        <p:nvSpPr>
          <p:cNvPr id="3" name="Content Placeholder 2"/>
          <p:cNvSpPr>
            <a:spLocks noGrp="1"/>
          </p:cNvSpPr>
          <p:nvPr>
            <p:ph idx="1"/>
          </p:nvPr>
        </p:nvSpPr>
        <p:spPr/>
        <p:txBody>
          <a:bodyPr/>
          <a:lstStyle/>
          <a:p>
            <a:endParaRPr/>
          </a:p>
          <a:p>
            <a:r>
              <a:t>Engage local compliance champions</a:t>
            </a:r>
          </a:p>
          <a:p>
            <a:r>
              <a:t>Align universal principles with local nuances</a:t>
            </a:r>
          </a:p>
          <a:p>
            <a:r>
              <a:t>Feedback loops &amp; best practice sharing</a:t>
            </a:r>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28123882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3819035" y="0"/>
            <a:ext cx="4553929" cy="6858000"/>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3213024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45955561-F9D8-4693-B65D-51E98CF96342}"/>
              </a:ext>
            </a:extLst>
          </p:cNvPr>
          <p:cNvSpPr>
            <a:spLocks noGrp="1"/>
          </p:cNvSpPr>
          <p:nvPr>
            <p:ph type="title"/>
          </p:nvPr>
        </p:nvSpPr>
        <p:spPr/>
        <p:txBody>
          <a:bodyPr/>
          <a:lstStyle/>
          <a:p>
            <a:r>
              <a:rPr lang="en-GB" dirty="0"/>
              <a:t>How is it all connected</a:t>
            </a:r>
          </a:p>
        </p:txBody>
      </p:sp>
      <p:sp>
        <p:nvSpPr>
          <p:cNvPr id="5" name="Rektangel 4">
            <a:extLst>
              <a:ext uri="{FF2B5EF4-FFF2-40B4-BE49-F238E27FC236}">
                <a16:creationId xmlns="" xmlns:a16="http://schemas.microsoft.com/office/drawing/2014/main" id="{59284244-3952-4F64-8788-B33A12DFA4BC}"/>
              </a:ext>
            </a:extLst>
          </p:cNvPr>
          <p:cNvSpPr>
            <a:spLocks noChangeAspect="1"/>
          </p:cNvSpPr>
          <p:nvPr/>
        </p:nvSpPr>
        <p:spPr bwMode="auto">
          <a:xfrm>
            <a:off x="1009935" y="1329448"/>
            <a:ext cx="10008357" cy="814464"/>
          </a:xfrm>
          <a:prstGeom prst="rect">
            <a:avLst/>
          </a:prstGeom>
          <a:solidFill>
            <a:schemeClr val="accent1"/>
          </a:solidFill>
          <a:ln w="6350" cap="flat" cmpd="sng" algn="ctr">
            <a:solidFill>
              <a:schemeClr val="hlink"/>
            </a:solidFill>
            <a:prstDash val="solid"/>
            <a:round/>
            <a:headEnd type="none" w="med" len="med"/>
            <a:tailEnd type="none" w="med" len="med"/>
          </a:ln>
          <a:effectLst/>
        </p:spPr>
        <p:txBody>
          <a:bodyPr vert="horz" wrap="square" lIns="120000" tIns="62400" rIns="120000" bIns="62400" numCol="1" rtlCol="0" anchor="ctr" anchorCtr="0" compatLnSpc="1">
            <a:prstTxWarp prst="textNoShape">
              <a:avLst/>
            </a:prstTxWarp>
            <a:noAutofit/>
          </a:bodyPr>
          <a:lstStyle/>
          <a:p>
            <a:pPr defTabSz="1219170" fontAlgn="base">
              <a:spcBef>
                <a:spcPct val="0"/>
              </a:spcBef>
              <a:spcAft>
                <a:spcPct val="0"/>
              </a:spcAft>
            </a:pPr>
            <a:r>
              <a:rPr lang="en-GB" sz="2133" dirty="0">
                <a:solidFill>
                  <a:schemeClr val="bg1">
                    <a:lumMod val="95000"/>
                  </a:schemeClr>
                </a:solidFill>
                <a:latin typeface="Verdana" pitchFamily="34" charset="0"/>
              </a:rPr>
              <a:t>Drivers</a:t>
            </a:r>
          </a:p>
        </p:txBody>
      </p:sp>
      <p:sp>
        <p:nvSpPr>
          <p:cNvPr id="9" name="Rektangel 8">
            <a:extLst>
              <a:ext uri="{FF2B5EF4-FFF2-40B4-BE49-F238E27FC236}">
                <a16:creationId xmlns="" xmlns:a16="http://schemas.microsoft.com/office/drawing/2014/main" id="{DFCDDC08-597F-4B92-84C0-D9C0A7213E9A}"/>
              </a:ext>
            </a:extLst>
          </p:cNvPr>
          <p:cNvSpPr>
            <a:spLocks noChangeAspect="1"/>
          </p:cNvSpPr>
          <p:nvPr/>
        </p:nvSpPr>
        <p:spPr bwMode="auto">
          <a:xfrm>
            <a:off x="1009935" y="2324913"/>
            <a:ext cx="10008357" cy="814464"/>
          </a:xfrm>
          <a:prstGeom prst="rect">
            <a:avLst/>
          </a:prstGeom>
          <a:solidFill>
            <a:schemeClr val="accent1"/>
          </a:solidFill>
          <a:ln w="6350" cap="flat" cmpd="sng" algn="ctr">
            <a:solidFill>
              <a:schemeClr val="hlink"/>
            </a:solidFill>
            <a:prstDash val="solid"/>
            <a:round/>
            <a:headEnd type="none" w="med" len="med"/>
            <a:tailEnd type="none" w="med" len="med"/>
          </a:ln>
          <a:effectLst/>
        </p:spPr>
        <p:txBody>
          <a:bodyPr vert="horz" wrap="square" lIns="120000" tIns="62400" rIns="120000" bIns="62400" numCol="1" rtlCol="0" anchor="t" anchorCtr="0" compatLnSpc="1">
            <a:prstTxWarp prst="textNoShape">
              <a:avLst/>
            </a:prstTxWarp>
            <a:noAutofit/>
          </a:bodyPr>
          <a:lstStyle/>
          <a:p>
            <a:pPr defTabSz="1219170" fontAlgn="base">
              <a:spcBef>
                <a:spcPct val="0"/>
              </a:spcBef>
              <a:spcAft>
                <a:spcPct val="0"/>
              </a:spcAft>
            </a:pPr>
            <a:r>
              <a:rPr lang="en-GB" sz="2133" dirty="0">
                <a:solidFill>
                  <a:schemeClr val="bg1">
                    <a:lumMod val="95000"/>
                  </a:schemeClr>
                </a:solidFill>
                <a:latin typeface="Verdana" pitchFamily="34" charset="0"/>
              </a:rPr>
              <a:t>Enterprise</a:t>
            </a:r>
          </a:p>
          <a:p>
            <a:pPr defTabSz="1219170" fontAlgn="base">
              <a:spcBef>
                <a:spcPct val="0"/>
              </a:spcBef>
              <a:spcAft>
                <a:spcPct val="0"/>
              </a:spcAft>
            </a:pPr>
            <a:r>
              <a:rPr lang="en-GB" sz="2400" dirty="0">
                <a:solidFill>
                  <a:schemeClr val="bg1">
                    <a:lumMod val="95000"/>
                  </a:schemeClr>
                </a:solidFill>
              </a:rPr>
              <a:t>Governance</a:t>
            </a:r>
            <a:endParaRPr lang="en-GB" sz="2133" dirty="0">
              <a:solidFill>
                <a:schemeClr val="bg1">
                  <a:lumMod val="95000"/>
                </a:schemeClr>
              </a:solidFill>
            </a:endParaRPr>
          </a:p>
        </p:txBody>
      </p:sp>
      <p:sp>
        <p:nvSpPr>
          <p:cNvPr id="11" name="Rektangel 10">
            <a:extLst>
              <a:ext uri="{FF2B5EF4-FFF2-40B4-BE49-F238E27FC236}">
                <a16:creationId xmlns="" xmlns:a16="http://schemas.microsoft.com/office/drawing/2014/main" id="{9420FE06-1874-45CE-BB01-0DB8941A1435}"/>
              </a:ext>
            </a:extLst>
          </p:cNvPr>
          <p:cNvSpPr>
            <a:spLocks noChangeAspect="1"/>
          </p:cNvSpPr>
          <p:nvPr/>
        </p:nvSpPr>
        <p:spPr bwMode="auto">
          <a:xfrm>
            <a:off x="1009935" y="3292977"/>
            <a:ext cx="10008357" cy="814464"/>
          </a:xfrm>
          <a:prstGeom prst="rect">
            <a:avLst/>
          </a:prstGeom>
          <a:solidFill>
            <a:schemeClr val="accent1"/>
          </a:solidFill>
          <a:ln w="6350" cap="flat" cmpd="sng" algn="ctr">
            <a:solidFill>
              <a:schemeClr val="hlink"/>
            </a:solidFill>
            <a:prstDash val="solid"/>
            <a:round/>
            <a:headEnd type="none" w="med" len="med"/>
            <a:tailEnd type="none" w="med" len="med"/>
          </a:ln>
          <a:effectLst/>
        </p:spPr>
        <p:txBody>
          <a:bodyPr vert="horz" wrap="square" lIns="120000" tIns="62400" rIns="120000" bIns="62400" numCol="1" rtlCol="0" anchor="t" anchorCtr="0" compatLnSpc="1">
            <a:prstTxWarp prst="textNoShape">
              <a:avLst/>
            </a:prstTxWarp>
            <a:noAutofit/>
          </a:bodyPr>
          <a:lstStyle/>
          <a:p>
            <a:pPr defTabSz="1219170" fontAlgn="base">
              <a:spcBef>
                <a:spcPct val="0"/>
              </a:spcBef>
              <a:spcAft>
                <a:spcPct val="0"/>
              </a:spcAft>
            </a:pPr>
            <a:r>
              <a:rPr lang="en-GB" sz="2133" dirty="0">
                <a:solidFill>
                  <a:schemeClr val="bg1">
                    <a:lumMod val="95000"/>
                  </a:schemeClr>
                </a:solidFill>
                <a:latin typeface="Verdana" pitchFamily="34" charset="0"/>
              </a:rPr>
              <a:t>IT</a:t>
            </a:r>
          </a:p>
          <a:p>
            <a:pPr defTabSz="1219170" fontAlgn="base">
              <a:spcBef>
                <a:spcPct val="0"/>
              </a:spcBef>
              <a:spcAft>
                <a:spcPct val="0"/>
              </a:spcAft>
            </a:pPr>
            <a:r>
              <a:rPr lang="en-GB" sz="2400" dirty="0">
                <a:solidFill>
                  <a:schemeClr val="bg1">
                    <a:lumMod val="95000"/>
                  </a:schemeClr>
                </a:solidFill>
              </a:rPr>
              <a:t>Governance</a:t>
            </a:r>
            <a:endParaRPr lang="en-GB" sz="2133" dirty="0">
              <a:solidFill>
                <a:schemeClr val="bg1">
                  <a:lumMod val="95000"/>
                </a:schemeClr>
              </a:solidFill>
            </a:endParaRPr>
          </a:p>
        </p:txBody>
      </p:sp>
      <p:sp>
        <p:nvSpPr>
          <p:cNvPr id="12" name="Rektangel 11">
            <a:extLst>
              <a:ext uri="{FF2B5EF4-FFF2-40B4-BE49-F238E27FC236}">
                <a16:creationId xmlns="" xmlns:a16="http://schemas.microsoft.com/office/drawing/2014/main" id="{849BEBD8-1F5D-4BD4-9F88-C80FB89A1EA1}"/>
              </a:ext>
            </a:extLst>
          </p:cNvPr>
          <p:cNvSpPr>
            <a:spLocks/>
          </p:cNvSpPr>
          <p:nvPr/>
        </p:nvSpPr>
        <p:spPr bwMode="auto">
          <a:xfrm>
            <a:off x="1009935" y="4261041"/>
            <a:ext cx="10008357" cy="816000"/>
          </a:xfrm>
          <a:prstGeom prst="rect">
            <a:avLst/>
          </a:prstGeom>
          <a:solidFill>
            <a:schemeClr val="accent1"/>
          </a:solidFill>
          <a:ln w="6350" cap="flat" cmpd="sng" algn="ctr">
            <a:solidFill>
              <a:schemeClr val="hlink"/>
            </a:solidFill>
            <a:prstDash val="solid"/>
            <a:round/>
            <a:headEnd type="none" w="med" len="med"/>
            <a:tailEnd type="none" w="med" len="med"/>
          </a:ln>
          <a:effectLst/>
        </p:spPr>
        <p:txBody>
          <a:bodyPr vert="horz" wrap="square" lIns="120000" tIns="62400" rIns="120000" bIns="62400" numCol="1" rtlCol="0" anchor="t" anchorCtr="0" compatLnSpc="1">
            <a:prstTxWarp prst="textNoShape">
              <a:avLst/>
            </a:prstTxWarp>
            <a:noAutofit/>
          </a:bodyPr>
          <a:lstStyle/>
          <a:p>
            <a:pPr defTabSz="1219170" fontAlgn="base">
              <a:spcBef>
                <a:spcPct val="0"/>
              </a:spcBef>
              <a:spcAft>
                <a:spcPct val="0"/>
              </a:spcAft>
            </a:pPr>
            <a:r>
              <a:rPr lang="en-GB" sz="2133" dirty="0">
                <a:solidFill>
                  <a:schemeClr val="bg1">
                    <a:lumMod val="95000"/>
                  </a:schemeClr>
                </a:solidFill>
                <a:latin typeface="Verdana" pitchFamily="34" charset="0"/>
              </a:rPr>
              <a:t>Best practice</a:t>
            </a:r>
          </a:p>
          <a:p>
            <a:pPr defTabSz="1219170" fontAlgn="base">
              <a:spcBef>
                <a:spcPct val="0"/>
              </a:spcBef>
              <a:spcAft>
                <a:spcPct val="0"/>
              </a:spcAft>
            </a:pPr>
            <a:r>
              <a:rPr lang="en-GB" sz="2400" dirty="0">
                <a:solidFill>
                  <a:schemeClr val="bg1">
                    <a:lumMod val="95000"/>
                  </a:schemeClr>
                </a:solidFill>
              </a:rPr>
              <a:t>standards</a:t>
            </a:r>
            <a:endParaRPr lang="en-GB" sz="2133" dirty="0">
              <a:solidFill>
                <a:schemeClr val="bg1">
                  <a:lumMod val="95000"/>
                </a:schemeClr>
              </a:solidFill>
            </a:endParaRPr>
          </a:p>
        </p:txBody>
      </p:sp>
      <p:sp>
        <p:nvSpPr>
          <p:cNvPr id="13" name="Rektangel 12">
            <a:extLst>
              <a:ext uri="{FF2B5EF4-FFF2-40B4-BE49-F238E27FC236}">
                <a16:creationId xmlns="" xmlns:a16="http://schemas.microsoft.com/office/drawing/2014/main" id="{8F28689A-59CE-4CFC-A014-E596BFD66370}"/>
              </a:ext>
            </a:extLst>
          </p:cNvPr>
          <p:cNvSpPr>
            <a:spLocks/>
          </p:cNvSpPr>
          <p:nvPr/>
        </p:nvSpPr>
        <p:spPr bwMode="auto">
          <a:xfrm>
            <a:off x="1009935" y="5229107"/>
            <a:ext cx="10008357" cy="816000"/>
          </a:xfrm>
          <a:prstGeom prst="rect">
            <a:avLst/>
          </a:prstGeom>
          <a:solidFill>
            <a:schemeClr val="accent1"/>
          </a:solidFill>
          <a:ln w="6350" cap="flat" cmpd="sng" algn="ctr">
            <a:solidFill>
              <a:schemeClr val="hlink"/>
            </a:solidFill>
            <a:prstDash val="solid"/>
            <a:round/>
            <a:headEnd type="none" w="med" len="med"/>
            <a:tailEnd type="none" w="med" len="med"/>
          </a:ln>
          <a:effectLst/>
        </p:spPr>
        <p:txBody>
          <a:bodyPr vert="horz" wrap="square" lIns="120000" tIns="62400" rIns="120000" bIns="62400" numCol="1" rtlCol="0" anchor="t" anchorCtr="0" compatLnSpc="1">
            <a:prstTxWarp prst="textNoShape">
              <a:avLst/>
            </a:prstTxWarp>
            <a:noAutofit/>
          </a:bodyPr>
          <a:lstStyle/>
          <a:p>
            <a:pPr defTabSz="1219170" fontAlgn="base">
              <a:spcBef>
                <a:spcPct val="0"/>
              </a:spcBef>
              <a:spcAft>
                <a:spcPct val="0"/>
              </a:spcAft>
            </a:pPr>
            <a:r>
              <a:rPr lang="en-GB" sz="2133" dirty="0">
                <a:solidFill>
                  <a:schemeClr val="bg1">
                    <a:lumMod val="95000"/>
                  </a:schemeClr>
                </a:solidFill>
                <a:latin typeface="Verdana" pitchFamily="34" charset="0"/>
              </a:rPr>
              <a:t>Processes and</a:t>
            </a:r>
          </a:p>
          <a:p>
            <a:pPr defTabSz="1219170" fontAlgn="base">
              <a:spcBef>
                <a:spcPct val="0"/>
              </a:spcBef>
              <a:spcAft>
                <a:spcPct val="0"/>
              </a:spcAft>
            </a:pPr>
            <a:r>
              <a:rPr lang="en-GB" sz="2400" dirty="0">
                <a:solidFill>
                  <a:schemeClr val="bg1">
                    <a:lumMod val="95000"/>
                  </a:schemeClr>
                </a:solidFill>
              </a:rPr>
              <a:t>procedures</a:t>
            </a:r>
            <a:endParaRPr lang="en-GB" sz="2133" dirty="0">
              <a:solidFill>
                <a:schemeClr val="bg1">
                  <a:lumMod val="95000"/>
                </a:schemeClr>
              </a:solidFill>
            </a:endParaRPr>
          </a:p>
        </p:txBody>
      </p:sp>
      <p:sp>
        <p:nvSpPr>
          <p:cNvPr id="15" name="Rektangel 14">
            <a:extLst>
              <a:ext uri="{FF2B5EF4-FFF2-40B4-BE49-F238E27FC236}">
                <a16:creationId xmlns="" xmlns:a16="http://schemas.microsoft.com/office/drawing/2014/main" id="{F507D756-30EC-4FA2-82D5-FDF3043BE9D6}"/>
              </a:ext>
            </a:extLst>
          </p:cNvPr>
          <p:cNvSpPr/>
          <p:nvPr/>
        </p:nvSpPr>
        <p:spPr bwMode="auto">
          <a:xfrm>
            <a:off x="4313381" y="1524138"/>
            <a:ext cx="1625600" cy="536259"/>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0000" tIns="62400" rIns="120000" bIns="62400" numCol="1" rtlCol="0" anchor="t" anchorCtr="0" compatLnSpc="1">
            <a:prstTxWarp prst="textNoShape">
              <a:avLst/>
            </a:prstTxWarp>
            <a:spAutoFit/>
          </a:bodyPr>
          <a:lstStyle/>
          <a:p>
            <a:pPr defTabSz="1219170" fontAlgn="base">
              <a:spcBef>
                <a:spcPct val="0"/>
              </a:spcBef>
              <a:spcAft>
                <a:spcPct val="0"/>
              </a:spcAft>
            </a:pPr>
            <a:r>
              <a:rPr lang="en-GB" sz="1333" dirty="0">
                <a:solidFill>
                  <a:schemeClr val="tx1"/>
                </a:solidFill>
                <a:latin typeface="Verdana" pitchFamily="34" charset="0"/>
              </a:rPr>
              <a:t>Performance:</a:t>
            </a:r>
          </a:p>
          <a:p>
            <a:pPr defTabSz="1219170" fontAlgn="base">
              <a:spcBef>
                <a:spcPct val="0"/>
              </a:spcBef>
              <a:spcAft>
                <a:spcPct val="0"/>
              </a:spcAft>
            </a:pPr>
            <a:r>
              <a:rPr lang="en-GB" sz="1333" dirty="0">
                <a:solidFill>
                  <a:schemeClr val="tx1"/>
                </a:solidFill>
                <a:latin typeface="Verdana" pitchFamily="34" charset="0"/>
              </a:rPr>
              <a:t>Business goals</a:t>
            </a:r>
          </a:p>
        </p:txBody>
      </p:sp>
      <p:sp>
        <p:nvSpPr>
          <p:cNvPr id="16" name="Rektangel 15">
            <a:extLst>
              <a:ext uri="{FF2B5EF4-FFF2-40B4-BE49-F238E27FC236}">
                <a16:creationId xmlns="" xmlns:a16="http://schemas.microsoft.com/office/drawing/2014/main" id="{CD0D3CF7-6FCF-468F-840E-C8C6CE3ADECE}"/>
              </a:ext>
            </a:extLst>
          </p:cNvPr>
          <p:cNvSpPr/>
          <p:nvPr/>
        </p:nvSpPr>
        <p:spPr bwMode="auto">
          <a:xfrm>
            <a:off x="7551827" y="1411286"/>
            <a:ext cx="1921165" cy="74138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0000" tIns="62400" rIns="120000" bIns="62400" numCol="1" rtlCol="0" anchor="t" anchorCtr="0" compatLnSpc="1">
            <a:prstTxWarp prst="textNoShape">
              <a:avLst/>
            </a:prstTxWarp>
            <a:spAutoFit/>
          </a:bodyPr>
          <a:lstStyle/>
          <a:p>
            <a:pPr defTabSz="1219170" fontAlgn="base">
              <a:spcBef>
                <a:spcPct val="0"/>
              </a:spcBef>
              <a:spcAft>
                <a:spcPct val="0"/>
              </a:spcAft>
            </a:pPr>
            <a:r>
              <a:rPr lang="en-GB" sz="1333" dirty="0">
                <a:solidFill>
                  <a:schemeClr val="tx1"/>
                </a:solidFill>
                <a:latin typeface="Verdana" pitchFamily="34" charset="0"/>
              </a:rPr>
              <a:t>Conformance:</a:t>
            </a:r>
          </a:p>
          <a:p>
            <a:pPr defTabSz="1219170" fontAlgn="base">
              <a:spcBef>
                <a:spcPct val="0"/>
              </a:spcBef>
              <a:spcAft>
                <a:spcPct val="0"/>
              </a:spcAft>
            </a:pPr>
            <a:r>
              <a:rPr lang="en-GB" sz="1333" dirty="0">
                <a:solidFill>
                  <a:schemeClr val="tx1"/>
                </a:solidFill>
                <a:latin typeface="Verdana" pitchFamily="34" charset="0"/>
              </a:rPr>
              <a:t>Regulatory goals (SOX, Basel III)</a:t>
            </a:r>
          </a:p>
        </p:txBody>
      </p:sp>
      <p:sp>
        <p:nvSpPr>
          <p:cNvPr id="17" name="Rektangel 16">
            <a:extLst>
              <a:ext uri="{FF2B5EF4-FFF2-40B4-BE49-F238E27FC236}">
                <a16:creationId xmlns="" xmlns:a16="http://schemas.microsoft.com/office/drawing/2014/main" id="{4D578B64-97E9-4B99-9EA4-16B13C939600}"/>
              </a:ext>
            </a:extLst>
          </p:cNvPr>
          <p:cNvSpPr/>
          <p:nvPr/>
        </p:nvSpPr>
        <p:spPr bwMode="auto">
          <a:xfrm>
            <a:off x="4313383" y="2485044"/>
            <a:ext cx="1625600" cy="536259"/>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0000" tIns="62400" rIns="120000" bIns="62400" numCol="1" rtlCol="0" anchor="ctr" anchorCtr="0" compatLnSpc="1">
            <a:prstTxWarp prst="textNoShape">
              <a:avLst/>
            </a:prstTxWarp>
            <a:spAutoFit/>
          </a:bodyPr>
          <a:lstStyle/>
          <a:p>
            <a:pPr algn="ctr" defTabSz="1219170" fontAlgn="base">
              <a:spcBef>
                <a:spcPct val="0"/>
              </a:spcBef>
              <a:spcAft>
                <a:spcPct val="0"/>
              </a:spcAft>
            </a:pPr>
            <a:r>
              <a:rPr lang="en-GB" sz="1333" dirty="0">
                <a:solidFill>
                  <a:schemeClr val="tx1"/>
                </a:solidFill>
                <a:latin typeface="Verdana" pitchFamily="34" charset="0"/>
              </a:rPr>
              <a:t>Balanced scorecards</a:t>
            </a:r>
          </a:p>
        </p:txBody>
      </p:sp>
      <p:sp>
        <p:nvSpPr>
          <p:cNvPr id="18" name="Rektangel 17">
            <a:extLst>
              <a:ext uri="{FF2B5EF4-FFF2-40B4-BE49-F238E27FC236}">
                <a16:creationId xmlns="" xmlns:a16="http://schemas.microsoft.com/office/drawing/2014/main" id="{A4139B1B-6DA7-4B7A-A70A-52EBE1FED9D4}"/>
              </a:ext>
            </a:extLst>
          </p:cNvPr>
          <p:cNvSpPr/>
          <p:nvPr/>
        </p:nvSpPr>
        <p:spPr bwMode="auto">
          <a:xfrm>
            <a:off x="7699609" y="2464463"/>
            <a:ext cx="1625600" cy="57742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0000" tIns="62400" rIns="120000" bIns="62400" numCol="1" rtlCol="0" anchor="ctr" anchorCtr="0" compatLnSpc="1">
            <a:prstTxWarp prst="textNoShape">
              <a:avLst/>
            </a:prstTxWarp>
            <a:noAutofit/>
          </a:bodyPr>
          <a:lstStyle/>
          <a:p>
            <a:pPr algn="ctr" defTabSz="1219170" fontAlgn="base">
              <a:spcBef>
                <a:spcPct val="0"/>
              </a:spcBef>
              <a:spcAft>
                <a:spcPct val="0"/>
              </a:spcAft>
            </a:pPr>
            <a:r>
              <a:rPr lang="en-GB" sz="1333" dirty="0">
                <a:solidFill>
                  <a:schemeClr val="tx1"/>
                </a:solidFill>
                <a:latin typeface="Verdana" pitchFamily="34" charset="0"/>
              </a:rPr>
              <a:t>COSO</a:t>
            </a:r>
            <a:endParaRPr lang="en-GB" sz="1467" dirty="0">
              <a:solidFill>
                <a:schemeClr val="tx1"/>
              </a:solidFill>
              <a:latin typeface="Verdana" pitchFamily="34" charset="0"/>
            </a:endParaRPr>
          </a:p>
        </p:txBody>
      </p:sp>
      <p:sp>
        <p:nvSpPr>
          <p:cNvPr id="19" name="Rektangel 18">
            <a:extLst>
              <a:ext uri="{FF2B5EF4-FFF2-40B4-BE49-F238E27FC236}">
                <a16:creationId xmlns="" xmlns:a16="http://schemas.microsoft.com/office/drawing/2014/main" id="{CC0170C4-DEDF-4A98-B323-3FB57638CCFA}"/>
              </a:ext>
            </a:extLst>
          </p:cNvPr>
          <p:cNvSpPr/>
          <p:nvPr/>
        </p:nvSpPr>
        <p:spPr bwMode="auto">
          <a:xfrm>
            <a:off x="4313382" y="3465953"/>
            <a:ext cx="5981988" cy="511371"/>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0000" tIns="62400" rIns="120000" bIns="62400" numCol="1" rtlCol="0" anchor="ctr" anchorCtr="0" compatLnSpc="1">
            <a:prstTxWarp prst="textNoShape">
              <a:avLst/>
            </a:prstTxWarp>
            <a:noAutofit/>
          </a:bodyPr>
          <a:lstStyle/>
          <a:p>
            <a:pPr algn="ctr" defTabSz="1219170" fontAlgn="base">
              <a:spcBef>
                <a:spcPct val="0"/>
              </a:spcBef>
              <a:spcAft>
                <a:spcPct val="0"/>
              </a:spcAft>
            </a:pPr>
            <a:r>
              <a:rPr lang="en-GB" sz="1333" dirty="0" err="1">
                <a:solidFill>
                  <a:schemeClr val="tx1"/>
                </a:solidFill>
                <a:latin typeface="Verdana" pitchFamily="34" charset="0"/>
              </a:rPr>
              <a:t>Cobit</a:t>
            </a:r>
            <a:endParaRPr lang="en-GB" sz="1333" dirty="0">
              <a:solidFill>
                <a:schemeClr val="tx1"/>
              </a:solidFill>
              <a:latin typeface="Verdana" pitchFamily="34" charset="0"/>
            </a:endParaRPr>
          </a:p>
        </p:txBody>
      </p:sp>
      <p:sp>
        <p:nvSpPr>
          <p:cNvPr id="20" name="Rektangel 19">
            <a:extLst>
              <a:ext uri="{FF2B5EF4-FFF2-40B4-BE49-F238E27FC236}">
                <a16:creationId xmlns="" xmlns:a16="http://schemas.microsoft.com/office/drawing/2014/main" id="{A95700CC-C4CD-4961-9C9F-6E35360BDCA0}"/>
              </a:ext>
            </a:extLst>
          </p:cNvPr>
          <p:cNvSpPr/>
          <p:nvPr/>
        </p:nvSpPr>
        <p:spPr bwMode="auto">
          <a:xfrm>
            <a:off x="4313381" y="4377953"/>
            <a:ext cx="1339272" cy="57742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0000" tIns="62400" rIns="120000" bIns="62400" numCol="1" rtlCol="0" anchor="ctr" anchorCtr="0" compatLnSpc="1">
            <a:prstTxWarp prst="textNoShape">
              <a:avLst/>
            </a:prstTxWarp>
            <a:noAutofit/>
          </a:bodyPr>
          <a:lstStyle/>
          <a:p>
            <a:pPr defTabSz="1219170" fontAlgn="base">
              <a:spcBef>
                <a:spcPct val="0"/>
              </a:spcBef>
              <a:spcAft>
                <a:spcPct val="0"/>
              </a:spcAft>
            </a:pPr>
            <a:r>
              <a:rPr lang="en-GB" sz="1333" dirty="0">
                <a:solidFill>
                  <a:schemeClr val="tx1"/>
                </a:solidFill>
                <a:latin typeface="Verdana" pitchFamily="34" charset="0"/>
              </a:rPr>
              <a:t>ISO 9001</a:t>
            </a:r>
          </a:p>
        </p:txBody>
      </p:sp>
      <p:sp>
        <p:nvSpPr>
          <p:cNvPr id="21" name="Rektangel 20">
            <a:extLst>
              <a:ext uri="{FF2B5EF4-FFF2-40B4-BE49-F238E27FC236}">
                <a16:creationId xmlns="" xmlns:a16="http://schemas.microsoft.com/office/drawing/2014/main" id="{725B0EF0-76E8-4246-8A9F-C65613C6960E}"/>
              </a:ext>
            </a:extLst>
          </p:cNvPr>
          <p:cNvSpPr/>
          <p:nvPr/>
        </p:nvSpPr>
        <p:spPr bwMode="auto">
          <a:xfrm>
            <a:off x="5865091" y="4383705"/>
            <a:ext cx="1339272" cy="57742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0000" tIns="62400" rIns="120000" bIns="62400" numCol="1" rtlCol="0" anchor="ctr" anchorCtr="0" compatLnSpc="1">
            <a:prstTxWarp prst="textNoShape">
              <a:avLst/>
            </a:prstTxWarp>
            <a:noAutofit/>
          </a:bodyPr>
          <a:lstStyle/>
          <a:p>
            <a:pPr defTabSz="1219170" fontAlgn="base">
              <a:spcBef>
                <a:spcPct val="0"/>
              </a:spcBef>
              <a:spcAft>
                <a:spcPct val="0"/>
              </a:spcAft>
            </a:pPr>
            <a:r>
              <a:rPr lang="en-GB" sz="1333" dirty="0">
                <a:solidFill>
                  <a:schemeClr val="tx1"/>
                </a:solidFill>
                <a:latin typeface="Verdana" pitchFamily="34" charset="0"/>
              </a:rPr>
              <a:t>ISO 37301</a:t>
            </a:r>
          </a:p>
        </p:txBody>
      </p:sp>
      <p:sp>
        <p:nvSpPr>
          <p:cNvPr id="22" name="Rektangel 21">
            <a:extLst>
              <a:ext uri="{FF2B5EF4-FFF2-40B4-BE49-F238E27FC236}">
                <a16:creationId xmlns="" xmlns:a16="http://schemas.microsoft.com/office/drawing/2014/main" id="{D2A30E1B-4895-48F2-BCF5-C73BA4C7E835}"/>
              </a:ext>
            </a:extLst>
          </p:cNvPr>
          <p:cNvSpPr/>
          <p:nvPr/>
        </p:nvSpPr>
        <p:spPr bwMode="auto">
          <a:xfrm>
            <a:off x="7416800" y="4377953"/>
            <a:ext cx="1339272" cy="57742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0000" tIns="62400" rIns="120000" bIns="62400" numCol="1" rtlCol="0" anchor="ctr" anchorCtr="0" compatLnSpc="1">
            <a:prstTxWarp prst="textNoShape">
              <a:avLst/>
            </a:prstTxWarp>
            <a:noAutofit/>
          </a:bodyPr>
          <a:lstStyle/>
          <a:p>
            <a:pPr defTabSz="1219170" fontAlgn="base">
              <a:spcBef>
                <a:spcPct val="0"/>
              </a:spcBef>
              <a:spcAft>
                <a:spcPct val="0"/>
              </a:spcAft>
            </a:pPr>
            <a:r>
              <a:rPr lang="en-GB" sz="1333" dirty="0">
                <a:solidFill>
                  <a:schemeClr val="tx1"/>
                </a:solidFill>
                <a:latin typeface="Verdana" pitchFamily="34" charset="0"/>
              </a:rPr>
              <a:t>ISO 27001</a:t>
            </a:r>
          </a:p>
        </p:txBody>
      </p:sp>
      <p:sp>
        <p:nvSpPr>
          <p:cNvPr id="23" name="Rektangel 22">
            <a:extLst>
              <a:ext uri="{FF2B5EF4-FFF2-40B4-BE49-F238E27FC236}">
                <a16:creationId xmlns="" xmlns:a16="http://schemas.microsoft.com/office/drawing/2014/main" id="{6822E7C7-9F21-4ADC-A43C-836C7B718F60}"/>
              </a:ext>
            </a:extLst>
          </p:cNvPr>
          <p:cNvSpPr/>
          <p:nvPr/>
        </p:nvSpPr>
        <p:spPr bwMode="auto">
          <a:xfrm>
            <a:off x="8956100" y="4377953"/>
            <a:ext cx="1339272" cy="57742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0000" tIns="62400" rIns="120000" bIns="62400" numCol="1" rtlCol="0" anchor="ctr" anchorCtr="0" compatLnSpc="1">
            <a:prstTxWarp prst="textNoShape">
              <a:avLst/>
            </a:prstTxWarp>
            <a:noAutofit/>
          </a:bodyPr>
          <a:lstStyle/>
          <a:p>
            <a:pPr defTabSz="1219170" fontAlgn="base">
              <a:spcBef>
                <a:spcPct val="0"/>
              </a:spcBef>
              <a:spcAft>
                <a:spcPct val="0"/>
              </a:spcAft>
            </a:pPr>
            <a:r>
              <a:rPr lang="en-GB" sz="1333" dirty="0">
                <a:solidFill>
                  <a:schemeClr val="tx1"/>
                </a:solidFill>
                <a:latin typeface="Verdana" pitchFamily="34" charset="0"/>
              </a:rPr>
              <a:t>Prince 2</a:t>
            </a:r>
          </a:p>
        </p:txBody>
      </p:sp>
      <p:sp>
        <p:nvSpPr>
          <p:cNvPr id="24" name="Rektangel 23">
            <a:extLst>
              <a:ext uri="{FF2B5EF4-FFF2-40B4-BE49-F238E27FC236}">
                <a16:creationId xmlns="" xmlns:a16="http://schemas.microsoft.com/office/drawing/2014/main" id="{932AC1E3-AB42-4F8C-90A2-4B9D4B310D4B}"/>
              </a:ext>
            </a:extLst>
          </p:cNvPr>
          <p:cNvSpPr/>
          <p:nvPr/>
        </p:nvSpPr>
        <p:spPr bwMode="auto">
          <a:xfrm>
            <a:off x="4466125" y="5381421"/>
            <a:ext cx="5829247" cy="511371"/>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0000" tIns="62400" rIns="120000" bIns="62400" numCol="1" rtlCol="0" anchor="ctr" anchorCtr="0" compatLnSpc="1">
            <a:prstTxWarp prst="textNoShape">
              <a:avLst/>
            </a:prstTxWarp>
            <a:noAutofit/>
          </a:bodyPr>
          <a:lstStyle/>
          <a:p>
            <a:pPr algn="ctr" defTabSz="1219170" fontAlgn="base">
              <a:spcBef>
                <a:spcPct val="0"/>
              </a:spcBef>
              <a:spcAft>
                <a:spcPct val="0"/>
              </a:spcAft>
            </a:pPr>
            <a:r>
              <a:rPr lang="en-GB" sz="1333" dirty="0">
                <a:solidFill>
                  <a:schemeClr val="tx1"/>
                </a:solidFill>
                <a:latin typeface="Verdana" pitchFamily="34" charset="0"/>
              </a:rPr>
              <a:t>IMS=ISMS+QMS+CMS</a:t>
            </a:r>
          </a:p>
        </p:txBody>
      </p:sp>
      <p:sp>
        <p:nvSpPr>
          <p:cNvPr id="25" name="Rektangel: afrundede hjørner 24">
            <a:extLst>
              <a:ext uri="{FF2B5EF4-FFF2-40B4-BE49-F238E27FC236}">
                <a16:creationId xmlns="" xmlns:a16="http://schemas.microsoft.com/office/drawing/2014/main" id="{235913BF-A5EB-49BF-B5DA-9818FACA4D3B}"/>
              </a:ext>
            </a:extLst>
          </p:cNvPr>
          <p:cNvSpPr/>
          <p:nvPr/>
        </p:nvSpPr>
        <p:spPr bwMode="auto">
          <a:xfrm>
            <a:off x="11405306" y="1356850"/>
            <a:ext cx="631275" cy="4688257"/>
          </a:xfrm>
          <a:prstGeom prst="roundRect">
            <a:avLst/>
          </a:prstGeom>
          <a:solidFill>
            <a:schemeClr val="accent1"/>
          </a:solidFill>
          <a:ln w="6350" cap="flat" cmpd="sng" algn="ctr">
            <a:solidFill>
              <a:schemeClr val="hlink"/>
            </a:solidFill>
            <a:prstDash val="solid"/>
            <a:round/>
            <a:headEnd type="none" w="med" len="med"/>
            <a:tailEnd type="none" w="med" len="med"/>
          </a:ln>
          <a:effectLst/>
        </p:spPr>
        <p:txBody>
          <a:bodyPr vert="vert" wrap="square" lIns="120000" tIns="62400" rIns="120000" bIns="62400" numCol="1" rtlCol="0" anchor="ctr" anchorCtr="0" compatLnSpc="1">
            <a:prstTxWarp prst="textNoShape">
              <a:avLst/>
            </a:prstTxWarp>
            <a:spAutoFit/>
          </a:bodyPr>
          <a:lstStyle/>
          <a:p>
            <a:pPr algn="ctr" defTabSz="1219170" fontAlgn="base">
              <a:spcBef>
                <a:spcPct val="0"/>
              </a:spcBef>
              <a:spcAft>
                <a:spcPct val="0"/>
              </a:spcAft>
            </a:pPr>
            <a:r>
              <a:rPr lang="en-GB" sz="2133" dirty="0">
                <a:solidFill>
                  <a:schemeClr val="bg1"/>
                </a:solidFill>
                <a:latin typeface="Verdana" pitchFamily="34" charset="0"/>
              </a:rPr>
              <a:t>Internal controls</a:t>
            </a:r>
          </a:p>
        </p:txBody>
      </p:sp>
      <p:cxnSp>
        <p:nvCxnSpPr>
          <p:cNvPr id="27" name="Lige pilforbindelse 26">
            <a:extLst>
              <a:ext uri="{FF2B5EF4-FFF2-40B4-BE49-F238E27FC236}">
                <a16:creationId xmlns="" xmlns:a16="http://schemas.microsoft.com/office/drawing/2014/main" id="{91B1C165-69EB-4E16-A0F5-1ED80CC6D25F}"/>
              </a:ext>
            </a:extLst>
          </p:cNvPr>
          <p:cNvCxnSpPr>
            <a:cxnSpLocks/>
            <a:stCxn id="15" idx="2"/>
            <a:endCxn id="17" idx="0"/>
          </p:cNvCxnSpPr>
          <p:nvPr/>
        </p:nvCxnSpPr>
        <p:spPr bwMode="auto">
          <a:xfrm>
            <a:off x="5126181" y="2060397"/>
            <a:ext cx="2" cy="42464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31" name="Lige pilforbindelse 30">
            <a:extLst>
              <a:ext uri="{FF2B5EF4-FFF2-40B4-BE49-F238E27FC236}">
                <a16:creationId xmlns="" xmlns:a16="http://schemas.microsoft.com/office/drawing/2014/main" id="{46F0A09E-4E5D-4E4B-9BC6-081FB85DC676}"/>
              </a:ext>
            </a:extLst>
          </p:cNvPr>
          <p:cNvCxnSpPr>
            <a:cxnSpLocks/>
          </p:cNvCxnSpPr>
          <p:nvPr/>
        </p:nvCxnSpPr>
        <p:spPr bwMode="auto">
          <a:xfrm>
            <a:off x="5126181" y="3041889"/>
            <a:ext cx="0" cy="424065"/>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34" name="Lige pilforbindelse 33">
            <a:extLst>
              <a:ext uri="{FF2B5EF4-FFF2-40B4-BE49-F238E27FC236}">
                <a16:creationId xmlns="" xmlns:a16="http://schemas.microsoft.com/office/drawing/2014/main" id="{5434A316-38A8-4C4C-BD9D-51595C7667C8}"/>
              </a:ext>
            </a:extLst>
          </p:cNvPr>
          <p:cNvCxnSpPr>
            <a:cxnSpLocks/>
            <a:stCxn id="16" idx="2"/>
            <a:endCxn id="18" idx="0"/>
          </p:cNvCxnSpPr>
          <p:nvPr/>
        </p:nvCxnSpPr>
        <p:spPr bwMode="auto">
          <a:xfrm flipH="1">
            <a:off x="8512409" y="2152666"/>
            <a:ext cx="1" cy="31179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37" name="Lige pilforbindelse 36">
            <a:extLst>
              <a:ext uri="{FF2B5EF4-FFF2-40B4-BE49-F238E27FC236}">
                <a16:creationId xmlns="" xmlns:a16="http://schemas.microsoft.com/office/drawing/2014/main" id="{FD85C86F-116E-4A46-B3BA-FAC3267ADE72}"/>
              </a:ext>
            </a:extLst>
          </p:cNvPr>
          <p:cNvCxnSpPr>
            <a:cxnSpLocks/>
            <a:stCxn id="18" idx="2"/>
          </p:cNvCxnSpPr>
          <p:nvPr/>
        </p:nvCxnSpPr>
        <p:spPr bwMode="auto">
          <a:xfrm>
            <a:off x="8512409" y="3041887"/>
            <a:ext cx="0" cy="42406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40" name="Lige pilforbindelse 39">
            <a:extLst>
              <a:ext uri="{FF2B5EF4-FFF2-40B4-BE49-F238E27FC236}">
                <a16:creationId xmlns="" xmlns:a16="http://schemas.microsoft.com/office/drawing/2014/main" id="{B7725748-3F1C-47B7-A0A4-46C225B818C6}"/>
              </a:ext>
            </a:extLst>
          </p:cNvPr>
          <p:cNvCxnSpPr>
            <a:cxnSpLocks/>
          </p:cNvCxnSpPr>
          <p:nvPr/>
        </p:nvCxnSpPr>
        <p:spPr bwMode="auto">
          <a:xfrm>
            <a:off x="9608019" y="3953887"/>
            <a:ext cx="0" cy="42406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41" name="Lige pilforbindelse 40">
            <a:extLst>
              <a:ext uri="{FF2B5EF4-FFF2-40B4-BE49-F238E27FC236}">
                <a16:creationId xmlns="" xmlns:a16="http://schemas.microsoft.com/office/drawing/2014/main" id="{EE808529-94AE-401D-AF92-3D8EC545A23C}"/>
              </a:ext>
            </a:extLst>
          </p:cNvPr>
          <p:cNvCxnSpPr>
            <a:cxnSpLocks/>
          </p:cNvCxnSpPr>
          <p:nvPr/>
        </p:nvCxnSpPr>
        <p:spPr bwMode="auto">
          <a:xfrm>
            <a:off x="8084019" y="3953887"/>
            <a:ext cx="0" cy="42406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42" name="Lige pilforbindelse 41">
            <a:extLst>
              <a:ext uri="{FF2B5EF4-FFF2-40B4-BE49-F238E27FC236}">
                <a16:creationId xmlns="" xmlns:a16="http://schemas.microsoft.com/office/drawing/2014/main" id="{EC0E8222-C42D-4457-866C-B039D134FCC8}"/>
              </a:ext>
            </a:extLst>
          </p:cNvPr>
          <p:cNvCxnSpPr>
            <a:cxnSpLocks/>
          </p:cNvCxnSpPr>
          <p:nvPr/>
        </p:nvCxnSpPr>
        <p:spPr bwMode="auto">
          <a:xfrm>
            <a:off x="6513837" y="3953887"/>
            <a:ext cx="0" cy="42406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43" name="Lige pilforbindelse 42">
            <a:extLst>
              <a:ext uri="{FF2B5EF4-FFF2-40B4-BE49-F238E27FC236}">
                <a16:creationId xmlns="" xmlns:a16="http://schemas.microsoft.com/office/drawing/2014/main" id="{3B0FC255-796F-4F43-909E-21F5CC80947D}"/>
              </a:ext>
            </a:extLst>
          </p:cNvPr>
          <p:cNvCxnSpPr>
            <a:cxnSpLocks/>
          </p:cNvCxnSpPr>
          <p:nvPr/>
        </p:nvCxnSpPr>
        <p:spPr bwMode="auto">
          <a:xfrm>
            <a:off x="5119145" y="4040092"/>
            <a:ext cx="0" cy="42406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44" name="Lige pilforbindelse 43">
            <a:extLst>
              <a:ext uri="{FF2B5EF4-FFF2-40B4-BE49-F238E27FC236}">
                <a16:creationId xmlns="" xmlns:a16="http://schemas.microsoft.com/office/drawing/2014/main" id="{FCEC228E-1F4E-43C8-A7D9-348E078449D1}"/>
              </a:ext>
            </a:extLst>
          </p:cNvPr>
          <p:cNvCxnSpPr>
            <a:cxnSpLocks/>
          </p:cNvCxnSpPr>
          <p:nvPr/>
        </p:nvCxnSpPr>
        <p:spPr bwMode="auto">
          <a:xfrm>
            <a:off x="5112109" y="4957355"/>
            <a:ext cx="0" cy="42406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45" name="Lige pilforbindelse 44">
            <a:extLst>
              <a:ext uri="{FF2B5EF4-FFF2-40B4-BE49-F238E27FC236}">
                <a16:creationId xmlns="" xmlns:a16="http://schemas.microsoft.com/office/drawing/2014/main" id="{28BD7C34-AAD8-4440-9C42-6D4279DD7378}"/>
              </a:ext>
            </a:extLst>
          </p:cNvPr>
          <p:cNvCxnSpPr>
            <a:cxnSpLocks/>
          </p:cNvCxnSpPr>
          <p:nvPr/>
        </p:nvCxnSpPr>
        <p:spPr bwMode="auto">
          <a:xfrm>
            <a:off x="6545947" y="4957355"/>
            <a:ext cx="0" cy="42406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46" name="Lige pilforbindelse 45">
            <a:extLst>
              <a:ext uri="{FF2B5EF4-FFF2-40B4-BE49-F238E27FC236}">
                <a16:creationId xmlns="" xmlns:a16="http://schemas.microsoft.com/office/drawing/2014/main" id="{859FF93B-A84C-4FFE-9DB3-FE9C13FA33C2}"/>
              </a:ext>
            </a:extLst>
          </p:cNvPr>
          <p:cNvCxnSpPr>
            <a:cxnSpLocks/>
          </p:cNvCxnSpPr>
          <p:nvPr/>
        </p:nvCxnSpPr>
        <p:spPr bwMode="auto">
          <a:xfrm>
            <a:off x="8084019" y="4955377"/>
            <a:ext cx="0" cy="42406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47" name="Lige pilforbindelse 46">
            <a:extLst>
              <a:ext uri="{FF2B5EF4-FFF2-40B4-BE49-F238E27FC236}">
                <a16:creationId xmlns="" xmlns:a16="http://schemas.microsoft.com/office/drawing/2014/main" id="{DF3C7EB9-6990-47EB-B339-543644E2D36B}"/>
              </a:ext>
            </a:extLst>
          </p:cNvPr>
          <p:cNvCxnSpPr>
            <a:cxnSpLocks/>
          </p:cNvCxnSpPr>
          <p:nvPr/>
        </p:nvCxnSpPr>
        <p:spPr bwMode="auto">
          <a:xfrm>
            <a:off x="9619456" y="4955377"/>
            <a:ext cx="0" cy="424067"/>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49" name="Lige pilforbindelse 48">
            <a:extLst>
              <a:ext uri="{FF2B5EF4-FFF2-40B4-BE49-F238E27FC236}">
                <a16:creationId xmlns="" xmlns:a16="http://schemas.microsoft.com/office/drawing/2014/main" id="{42F40AFA-0E0E-474D-A2B3-6E7DE268B4DC}"/>
              </a:ext>
            </a:extLst>
          </p:cNvPr>
          <p:cNvCxnSpPr>
            <a:cxnSpLocks/>
            <a:stCxn id="5" idx="3"/>
          </p:cNvCxnSpPr>
          <p:nvPr/>
        </p:nvCxnSpPr>
        <p:spPr bwMode="auto">
          <a:xfrm>
            <a:off x="11018292" y="1736680"/>
            <a:ext cx="386979" cy="0"/>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53" name="Lige pilforbindelse 52">
            <a:extLst>
              <a:ext uri="{FF2B5EF4-FFF2-40B4-BE49-F238E27FC236}">
                <a16:creationId xmlns="" xmlns:a16="http://schemas.microsoft.com/office/drawing/2014/main" id="{41581775-4795-4654-8602-ADB1FA467709}"/>
              </a:ext>
            </a:extLst>
          </p:cNvPr>
          <p:cNvCxnSpPr>
            <a:cxnSpLocks/>
          </p:cNvCxnSpPr>
          <p:nvPr/>
        </p:nvCxnSpPr>
        <p:spPr bwMode="auto">
          <a:xfrm>
            <a:off x="11018292" y="2722845"/>
            <a:ext cx="386979" cy="0"/>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54" name="Lige pilforbindelse 53">
            <a:extLst>
              <a:ext uri="{FF2B5EF4-FFF2-40B4-BE49-F238E27FC236}">
                <a16:creationId xmlns="" xmlns:a16="http://schemas.microsoft.com/office/drawing/2014/main" id="{527C4BC0-AD37-48EC-B0D8-D055036B25C9}"/>
              </a:ext>
            </a:extLst>
          </p:cNvPr>
          <p:cNvCxnSpPr>
            <a:cxnSpLocks/>
          </p:cNvCxnSpPr>
          <p:nvPr/>
        </p:nvCxnSpPr>
        <p:spPr bwMode="auto">
          <a:xfrm>
            <a:off x="11007892" y="3700209"/>
            <a:ext cx="386979" cy="0"/>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55" name="Lige pilforbindelse 54">
            <a:extLst>
              <a:ext uri="{FF2B5EF4-FFF2-40B4-BE49-F238E27FC236}">
                <a16:creationId xmlns="" xmlns:a16="http://schemas.microsoft.com/office/drawing/2014/main" id="{9B1B906E-EF5D-4502-8A83-B7454229CE92}"/>
              </a:ext>
            </a:extLst>
          </p:cNvPr>
          <p:cNvCxnSpPr>
            <a:cxnSpLocks/>
          </p:cNvCxnSpPr>
          <p:nvPr/>
        </p:nvCxnSpPr>
        <p:spPr bwMode="auto">
          <a:xfrm>
            <a:off x="11007892" y="4586901"/>
            <a:ext cx="386979" cy="0"/>
          </a:xfrm>
          <a:prstGeom prst="straightConnector1">
            <a:avLst/>
          </a:prstGeom>
          <a:solidFill>
            <a:schemeClr val="accent1"/>
          </a:solidFill>
          <a:ln w="6350" cap="flat" cmpd="sng" algn="ctr">
            <a:solidFill>
              <a:schemeClr val="hlink"/>
            </a:solidFill>
            <a:prstDash val="solid"/>
            <a:round/>
            <a:headEnd type="triangle"/>
            <a:tailEnd type="triangle"/>
          </a:ln>
          <a:effectLst/>
        </p:spPr>
      </p:cxnSp>
      <p:cxnSp>
        <p:nvCxnSpPr>
          <p:cNvPr id="56" name="Lige pilforbindelse 55">
            <a:extLst>
              <a:ext uri="{FF2B5EF4-FFF2-40B4-BE49-F238E27FC236}">
                <a16:creationId xmlns="" xmlns:a16="http://schemas.microsoft.com/office/drawing/2014/main" id="{6C5D9CA3-5193-4CB4-A8BF-2516AFD917B6}"/>
              </a:ext>
            </a:extLst>
          </p:cNvPr>
          <p:cNvCxnSpPr>
            <a:cxnSpLocks/>
          </p:cNvCxnSpPr>
          <p:nvPr/>
        </p:nvCxnSpPr>
        <p:spPr bwMode="auto">
          <a:xfrm>
            <a:off x="11018292" y="5501301"/>
            <a:ext cx="386979" cy="0"/>
          </a:xfrm>
          <a:prstGeom prst="straightConnector1">
            <a:avLst/>
          </a:prstGeom>
          <a:solidFill>
            <a:schemeClr val="accent1"/>
          </a:solidFill>
          <a:ln w="6350" cap="flat" cmpd="sng" algn="ctr">
            <a:solidFill>
              <a:schemeClr val="hlink"/>
            </a:solidFill>
            <a:prstDash val="solid"/>
            <a:round/>
            <a:headEnd type="triangle"/>
            <a:tailEnd type="triangle"/>
          </a:ln>
          <a:effectLst/>
        </p:spPr>
      </p:cxnSp>
      <p:pic>
        <p:nvPicPr>
          <p:cNvPr id="36" name="Billede 35"/>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574320366"/>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a:solidFill>
                  <a:schemeClr val="accent2"/>
                </a:solidFill>
              </a:rPr>
              <a:t>Debate</a:t>
            </a:r>
          </a:p>
        </p:txBody>
      </p:sp>
      <p:sp>
        <p:nvSpPr>
          <p:cNvPr id="8" name="Pladsholder til tekst 7"/>
          <p:cNvSpPr>
            <a:spLocks noGrp="1"/>
          </p:cNvSpPr>
          <p:nvPr>
            <p:ph type="body" sz="half" idx="2"/>
          </p:nvPr>
        </p:nvSpPr>
        <p:spPr>
          <a:xfrm>
            <a:off x="5347063" y="1798782"/>
            <a:ext cx="5578763" cy="2773218"/>
          </a:xfrm>
        </p:spPr>
        <p:txBody>
          <a:bodyPr>
            <a:normAutofit/>
          </a:bodyPr>
          <a:lstStyle/>
          <a:p>
            <a:r>
              <a:rPr lang="en-GB" sz="2400" dirty="0" smtClean="0"/>
              <a:t>Discussion on global cultural </a:t>
            </a:r>
            <a:r>
              <a:rPr lang="en-GB" sz="2400" dirty="0"/>
              <a:t>nuances in </a:t>
            </a:r>
            <a:r>
              <a:rPr lang="en-GB" sz="2400" dirty="0" smtClean="0"/>
              <a:t>supervision</a:t>
            </a:r>
          </a:p>
          <a:p>
            <a:pPr marL="342900" indent="-342900">
              <a:buFontTx/>
              <a:buChar char="-"/>
            </a:pPr>
            <a:r>
              <a:rPr lang="en-GB" sz="2400" dirty="0" smtClean="0"/>
              <a:t>How do you deal with supervision in different cultures</a:t>
            </a:r>
          </a:p>
          <a:p>
            <a:pPr marL="342900" indent="-342900">
              <a:buFontTx/>
              <a:buChar char="-"/>
            </a:pPr>
            <a:r>
              <a:rPr lang="en-GB" sz="2400" dirty="0" smtClean="0"/>
              <a:t>What are your experiences?</a:t>
            </a:r>
            <a:endParaRPr lang="en-GB" sz="2400" dirty="0"/>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899583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Cultural Approaches to Supervision Without Fostering Blame</a:t>
            </a:r>
            <a:endParaRPr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
        <p:nvSpPr>
          <p:cNvPr id="6" name="Rectangle 2"/>
          <p:cNvSpPr>
            <a:spLocks noGrp="1" noChangeArrowheads="1"/>
          </p:cNvSpPr>
          <p:nvPr>
            <p:ph idx="1"/>
          </p:nvPr>
        </p:nvSpPr>
        <p:spPr bwMode="auto">
          <a:xfrm>
            <a:off x="740597" y="1841241"/>
            <a:ext cx="10148932"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da-DK" sz="1800" b="1" i="0" u="sng" strike="noStrike" cap="none" normalizeH="0" baseline="0" dirty="0" smtClean="0">
                <a:ln>
                  <a:noFill/>
                </a:ln>
                <a:solidFill>
                  <a:schemeClr val="tx1"/>
                </a:solidFill>
                <a:effectLst/>
                <a:latin typeface="Arial" panose="020B0604020202020204" pitchFamily="34" charset="0"/>
              </a:rPr>
              <a:t>Reflection points:</a:t>
            </a:r>
          </a:p>
          <a:p>
            <a:pPr marL="0" marR="0" lvl="0" indent="0" algn="l" defTabSz="914400" rtl="0" eaLnBrk="0" fontAlgn="base" latinLnBrk="0" hangingPunct="0">
              <a:lnSpc>
                <a:spcPct val="100000"/>
              </a:lnSpc>
              <a:spcBef>
                <a:spcPct val="0"/>
              </a:spcBef>
              <a:spcAft>
                <a:spcPct val="0"/>
              </a:spcAft>
              <a:buClrTx/>
              <a:buSzTx/>
              <a:buNone/>
              <a:tabLst/>
            </a:pPr>
            <a:endParaRPr kumimoji="0" lang="en-US" altLang="da-DK" sz="1800" b="1"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en-US" altLang="da-DK" sz="1800" b="1" i="0" u="none" strike="noStrike" cap="none" normalizeH="0" baseline="0" dirty="0" smtClean="0">
                <a:ln>
                  <a:noFill/>
                </a:ln>
                <a:solidFill>
                  <a:schemeClr val="tx1"/>
                </a:solidFill>
                <a:effectLst/>
                <a:latin typeface="Arial" panose="020B0604020202020204" pitchFamily="34" charset="0"/>
              </a:rPr>
              <a:t>Power distance</a:t>
            </a:r>
            <a:r>
              <a:rPr kumimoji="0" lang="en-US" altLang="da-DK" sz="1800" b="0" i="0" u="none" strike="noStrike" cap="none" normalizeH="0" baseline="0" dirty="0" smtClean="0">
                <a:ln>
                  <a:noFill/>
                </a:ln>
                <a:solidFill>
                  <a:schemeClr val="tx1"/>
                </a:solidFill>
                <a:effectLst/>
                <a:latin typeface="Arial" panose="020B0604020202020204" pitchFamily="34" charset="0"/>
              </a:rPr>
              <a:t> - How comfortable people are with authority and hierarchy </a:t>
            </a:r>
          </a:p>
          <a:p>
            <a:pPr marL="0" marR="0" lvl="0" indent="0" algn="l" defTabSz="914400" rtl="0" eaLnBrk="0" fontAlgn="base" latinLnBrk="0" hangingPunct="0">
              <a:lnSpc>
                <a:spcPct val="100000"/>
              </a:lnSpc>
              <a:spcBef>
                <a:spcPct val="0"/>
              </a:spcBef>
              <a:spcAft>
                <a:spcPct val="0"/>
              </a:spcAft>
              <a:buClrTx/>
              <a:buSzTx/>
              <a:buNone/>
              <a:tabLst/>
            </a:pPr>
            <a:r>
              <a:rPr kumimoji="0" lang="en-US" altLang="da-DK" sz="1800" b="1" i="0" u="none" strike="noStrike" cap="none" normalizeH="0" baseline="0" dirty="0" smtClean="0">
                <a:ln>
                  <a:noFill/>
                </a:ln>
                <a:solidFill>
                  <a:schemeClr val="tx1"/>
                </a:solidFill>
                <a:effectLst/>
                <a:latin typeface="Arial" panose="020B0604020202020204" pitchFamily="34" charset="0"/>
              </a:rPr>
              <a:t>Individualism vs. collectivism</a:t>
            </a:r>
            <a:r>
              <a:rPr kumimoji="0" lang="en-US" altLang="da-DK" sz="1800" b="0" i="0" u="none" strike="noStrike" cap="none" normalizeH="0" baseline="0" dirty="0" smtClean="0">
                <a:ln>
                  <a:noFill/>
                </a:ln>
                <a:solidFill>
                  <a:schemeClr val="tx1"/>
                </a:solidFill>
                <a:effectLst/>
                <a:latin typeface="Arial" panose="020B0604020202020204" pitchFamily="34" charset="0"/>
              </a:rPr>
              <a:t> - Whether individual achievement or group harmony is prioritized </a:t>
            </a:r>
          </a:p>
          <a:p>
            <a:pPr marL="0" marR="0" lvl="0" indent="0" algn="l" defTabSz="914400" rtl="0" eaLnBrk="0" fontAlgn="base" latinLnBrk="0" hangingPunct="0">
              <a:lnSpc>
                <a:spcPct val="100000"/>
              </a:lnSpc>
              <a:spcBef>
                <a:spcPct val="0"/>
              </a:spcBef>
              <a:spcAft>
                <a:spcPct val="0"/>
              </a:spcAft>
              <a:buClrTx/>
              <a:buSzTx/>
              <a:buNone/>
              <a:tabLst/>
            </a:pPr>
            <a:r>
              <a:rPr kumimoji="0" lang="en-US" altLang="da-DK" sz="1800" b="1" i="0" u="none" strike="noStrike" cap="none" normalizeH="0" baseline="0" dirty="0" smtClean="0">
                <a:ln>
                  <a:noFill/>
                </a:ln>
                <a:solidFill>
                  <a:schemeClr val="tx1"/>
                </a:solidFill>
                <a:effectLst/>
                <a:latin typeface="Arial" panose="020B0604020202020204" pitchFamily="34" charset="0"/>
              </a:rPr>
              <a:t>Uncertainty avoidance</a:t>
            </a:r>
            <a:r>
              <a:rPr kumimoji="0" lang="en-US" altLang="da-DK" sz="1800" b="0" i="0" u="none" strike="noStrike" cap="none" normalizeH="0" baseline="0" dirty="0" smtClean="0">
                <a:ln>
                  <a:noFill/>
                </a:ln>
                <a:solidFill>
                  <a:schemeClr val="tx1"/>
                </a:solidFill>
                <a:effectLst/>
                <a:latin typeface="Arial" panose="020B0604020202020204" pitchFamily="34" charset="0"/>
              </a:rPr>
              <a:t> - Tolerance for ambiguity and risk </a:t>
            </a:r>
          </a:p>
          <a:p>
            <a:pPr marL="0" marR="0" lvl="0" indent="0" algn="l" defTabSz="914400" rtl="0" eaLnBrk="0" fontAlgn="base" latinLnBrk="0" hangingPunct="0">
              <a:lnSpc>
                <a:spcPct val="100000"/>
              </a:lnSpc>
              <a:spcBef>
                <a:spcPct val="0"/>
              </a:spcBef>
              <a:spcAft>
                <a:spcPct val="0"/>
              </a:spcAft>
              <a:buClrTx/>
              <a:buSzTx/>
              <a:buNone/>
              <a:tabLst/>
            </a:pPr>
            <a:r>
              <a:rPr kumimoji="0" lang="en-US" altLang="da-DK" sz="1800" b="1" i="0" u="none" strike="noStrike" cap="none" normalizeH="0" baseline="0" dirty="0" smtClean="0">
                <a:ln>
                  <a:noFill/>
                </a:ln>
                <a:solidFill>
                  <a:schemeClr val="tx1"/>
                </a:solidFill>
                <a:effectLst/>
                <a:latin typeface="Arial" panose="020B0604020202020204" pitchFamily="34" charset="0"/>
              </a:rPr>
              <a:t>Long-term vs. short-term orientation</a:t>
            </a:r>
            <a:r>
              <a:rPr kumimoji="0" lang="en-US" altLang="da-DK" sz="1800" b="0" i="0" u="none" strike="noStrike" cap="none" normalizeH="0" baseline="0" dirty="0" smtClean="0">
                <a:ln>
                  <a:noFill/>
                </a:ln>
                <a:solidFill>
                  <a:schemeClr val="tx1"/>
                </a:solidFill>
                <a:effectLst/>
                <a:latin typeface="Arial" panose="020B0604020202020204" pitchFamily="34" charset="0"/>
              </a:rPr>
              <a:t> - Focus on immediate results or long-term relationships </a:t>
            </a:r>
          </a:p>
        </p:txBody>
      </p:sp>
    </p:spTree>
    <p:extLst>
      <p:ext uri="{BB962C8B-B14F-4D97-AF65-F5344CB8AC3E}">
        <p14:creationId xmlns:p14="http://schemas.microsoft.com/office/powerpoint/2010/main" val="1198656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From Privacy by Design to Compliance by Design</a:t>
            </a:r>
            <a:endParaRPr dirty="0"/>
          </a:p>
        </p:txBody>
      </p:sp>
      <p:sp>
        <p:nvSpPr>
          <p:cNvPr id="3" name="Content Placeholder 2"/>
          <p:cNvSpPr>
            <a:spLocks noGrp="1"/>
          </p:cNvSpPr>
          <p:nvPr>
            <p:ph sz="half" idx="1"/>
          </p:nvPr>
        </p:nvSpPr>
        <p:spPr/>
        <p:txBody>
          <a:bodyPr>
            <a:normAutofit fontScale="92500" lnSpcReduction="20000"/>
          </a:bodyPr>
          <a:lstStyle/>
          <a:p>
            <a:pPr marL="0" indent="0">
              <a:buNone/>
            </a:pPr>
            <a:r>
              <a:rPr lang="da-DK" u="sng" dirty="0" err="1" smtClean="0"/>
              <a:t>Privacy</a:t>
            </a:r>
            <a:r>
              <a:rPr lang="da-DK" u="sng" dirty="0" smtClean="0"/>
              <a:t> by Design (</a:t>
            </a:r>
            <a:r>
              <a:rPr lang="da-DK" u="sng" dirty="0" err="1" smtClean="0"/>
              <a:t>PbD</a:t>
            </a:r>
            <a:r>
              <a:rPr lang="da-DK" u="sng" dirty="0" smtClean="0"/>
              <a:t>)</a:t>
            </a:r>
          </a:p>
          <a:p>
            <a:pPr marL="0" indent="0">
              <a:buNone/>
            </a:pPr>
            <a:endParaRPr lang="da-DK" u="sng" dirty="0" smtClean="0"/>
          </a:p>
          <a:p>
            <a:r>
              <a:rPr lang="en-US" dirty="0" smtClean="0"/>
              <a:t>Proactive rather than reactive</a:t>
            </a:r>
          </a:p>
          <a:p>
            <a:r>
              <a:rPr lang="en-US" dirty="0" smtClean="0"/>
              <a:t>Privacy as default setting</a:t>
            </a:r>
          </a:p>
          <a:p>
            <a:r>
              <a:rPr lang="en-US" dirty="0" smtClean="0"/>
              <a:t>Embedded into design</a:t>
            </a:r>
          </a:p>
          <a:p>
            <a:r>
              <a:rPr lang="en-US" dirty="0" smtClean="0"/>
              <a:t>Full functionality with privacy</a:t>
            </a:r>
          </a:p>
          <a:p>
            <a:r>
              <a:rPr lang="en-US" dirty="0" smtClean="0"/>
              <a:t>End-to-end security</a:t>
            </a:r>
          </a:p>
          <a:p>
            <a:r>
              <a:rPr lang="en-US" dirty="0" smtClean="0"/>
              <a:t>Visibility and transparency</a:t>
            </a:r>
          </a:p>
          <a:p>
            <a:r>
              <a:rPr lang="en-US" dirty="0" smtClean="0"/>
              <a:t>User-centric</a:t>
            </a:r>
            <a:endParaRPr dirty="0"/>
          </a:p>
        </p:txBody>
      </p:sp>
      <p:sp>
        <p:nvSpPr>
          <p:cNvPr id="5" name="Pladsholder til indhold 4"/>
          <p:cNvSpPr>
            <a:spLocks noGrp="1"/>
          </p:cNvSpPr>
          <p:nvPr>
            <p:ph sz="half" idx="2"/>
          </p:nvPr>
        </p:nvSpPr>
        <p:spPr/>
        <p:txBody>
          <a:bodyPr>
            <a:normAutofit fontScale="92500" lnSpcReduction="20000"/>
          </a:bodyPr>
          <a:lstStyle/>
          <a:p>
            <a:pPr marL="0" indent="0">
              <a:buNone/>
            </a:pPr>
            <a:r>
              <a:rPr lang="da-DK" u="sng" dirty="0" err="1" smtClean="0"/>
              <a:t>Compliance</a:t>
            </a:r>
            <a:r>
              <a:rPr lang="da-DK" u="sng" dirty="0" smtClean="0"/>
              <a:t> by Design (</a:t>
            </a:r>
            <a:r>
              <a:rPr lang="da-DK" u="sng" dirty="0" err="1" smtClean="0"/>
              <a:t>CbD</a:t>
            </a:r>
            <a:r>
              <a:rPr lang="da-DK" u="sng" dirty="0" smtClean="0"/>
              <a:t>)</a:t>
            </a:r>
          </a:p>
          <a:p>
            <a:pPr marL="0" indent="0">
              <a:buNone/>
            </a:pPr>
            <a:endParaRPr lang="da-DK" u="sng" dirty="0" smtClean="0"/>
          </a:p>
          <a:p>
            <a:r>
              <a:rPr lang="en-US" dirty="0" smtClean="0"/>
              <a:t>Extends </a:t>
            </a:r>
            <a:r>
              <a:rPr lang="en-US" dirty="0" err="1" smtClean="0"/>
              <a:t>PbD</a:t>
            </a:r>
            <a:r>
              <a:rPr lang="en-US" dirty="0" smtClean="0"/>
              <a:t> principles across all compliance domains</a:t>
            </a:r>
          </a:p>
          <a:p>
            <a:r>
              <a:rPr lang="en-US" dirty="0" smtClean="0"/>
              <a:t>Integrates regulatory requirements into system architecture</a:t>
            </a:r>
          </a:p>
          <a:p>
            <a:r>
              <a:rPr lang="en-US" dirty="0" smtClean="0"/>
              <a:t>Shifts from "bolt-on" to "built-in" compliance</a:t>
            </a:r>
          </a:p>
          <a:p>
            <a:r>
              <a:rPr lang="en-US" dirty="0" smtClean="0"/>
              <a:t>Reduces compliance costs through automation</a:t>
            </a:r>
          </a:p>
          <a:p>
            <a:r>
              <a:rPr lang="en-US" dirty="0" smtClean="0"/>
              <a:t>Creates competitive advantage through trust</a:t>
            </a:r>
            <a:endParaRPr lang="en-GB"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31038642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OECD Digital Government Policy Framework</a:t>
            </a:r>
            <a:r>
              <a:rPr lang="en-US" dirty="0" smtClean="0"/>
              <a:t> </a:t>
            </a:r>
            <a:endParaRPr lang="en-GB" dirty="0"/>
          </a:p>
        </p:txBody>
      </p:sp>
      <p:sp>
        <p:nvSpPr>
          <p:cNvPr id="5" name="Pladsholder til indhold 4"/>
          <p:cNvSpPr>
            <a:spLocks noGrp="1"/>
          </p:cNvSpPr>
          <p:nvPr>
            <p:ph idx="1"/>
          </p:nvPr>
        </p:nvSpPr>
        <p:spPr/>
        <p:txBody>
          <a:bodyPr>
            <a:normAutofit fontScale="92500" lnSpcReduction="20000"/>
          </a:bodyPr>
          <a:lstStyle/>
          <a:p>
            <a:pPr marL="0" indent="0">
              <a:buNone/>
            </a:pPr>
            <a:r>
              <a:rPr lang="da-DK" b="1" dirty="0" smtClean="0"/>
              <a:t>For Regulators:</a:t>
            </a:r>
            <a:endParaRPr lang="en-US" b="1" dirty="0" smtClean="0"/>
          </a:p>
          <a:p>
            <a:r>
              <a:rPr lang="en-US" dirty="0" smtClean="0"/>
              <a:t>Developing specialized digital expertise</a:t>
            </a:r>
          </a:p>
          <a:p>
            <a:r>
              <a:rPr lang="en-US" dirty="0" smtClean="0"/>
              <a:t>Using data-driven supervision models</a:t>
            </a:r>
          </a:p>
          <a:p>
            <a:r>
              <a:rPr lang="en-US" dirty="0" smtClean="0"/>
              <a:t>Implementing cross-border cooperation mechanisms</a:t>
            </a:r>
          </a:p>
          <a:p>
            <a:r>
              <a:rPr lang="en-US" dirty="0" smtClean="0"/>
              <a:t>Adopting technological tools for oversight</a:t>
            </a:r>
          </a:p>
          <a:p>
            <a:pPr marL="0" indent="0">
              <a:buNone/>
            </a:pPr>
            <a:r>
              <a:rPr lang="en-US" b="1" dirty="0" smtClean="0"/>
              <a:t>For Organizations:</a:t>
            </a:r>
            <a:endParaRPr lang="en-US" dirty="0" smtClean="0"/>
          </a:p>
          <a:p>
            <a:r>
              <a:rPr lang="en-US" dirty="0" smtClean="0"/>
              <a:t>Creating governance structures that anticipate regulatory supervision</a:t>
            </a:r>
          </a:p>
          <a:p>
            <a:r>
              <a:rPr lang="en-US" dirty="0" smtClean="0"/>
              <a:t>Demonstrating regulatory outcomes through metrics</a:t>
            </a:r>
          </a:p>
          <a:p>
            <a:r>
              <a:rPr lang="en-US" dirty="0" smtClean="0"/>
              <a:t>Building technologies that facilitate supervisory access</a:t>
            </a:r>
          </a:p>
          <a:p>
            <a:r>
              <a:rPr lang="en-US" dirty="0" smtClean="0"/>
              <a:t>Documenting compliance by design implementation</a:t>
            </a:r>
          </a:p>
          <a:p>
            <a:endParaRPr lang="en-GB" dirty="0"/>
          </a:p>
        </p:txBody>
      </p:sp>
      <p:pic>
        <p:nvPicPr>
          <p:cNvPr id="6" name="Billede 5"/>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11631746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dirty="0" smtClean="0"/>
              <a:t>Seven principles for digital-ready legislation</a:t>
            </a:r>
            <a:endParaRPr lang="en-GB" dirty="0"/>
          </a:p>
        </p:txBody>
      </p:sp>
      <p:sp>
        <p:nvSpPr>
          <p:cNvPr id="3" name="Pladsholder til indhold 2"/>
          <p:cNvSpPr>
            <a:spLocks noGrp="1"/>
          </p:cNvSpPr>
          <p:nvPr>
            <p:ph idx="1"/>
          </p:nvPr>
        </p:nvSpPr>
        <p:spPr/>
        <p:txBody>
          <a:bodyPr/>
          <a:lstStyle/>
          <a:p>
            <a:r>
              <a:rPr lang="en-GB" dirty="0" smtClean="0"/>
              <a:t>https://en.digst.dk/digital-transformation/digital-ready-legislation/guidances-and-tools/seven-principles-for-digital-ready-legislation/</a:t>
            </a:r>
            <a:endParaRPr lang="en-GB" dirty="0"/>
          </a:p>
        </p:txBody>
      </p:sp>
      <p:pic>
        <p:nvPicPr>
          <p:cNvPr id="4" name="Billede 3"/>
          <p:cNvPicPr>
            <a:picLocks noChangeAspect="1"/>
          </p:cNvPicPr>
          <p:nvPr/>
        </p:nvPicPr>
        <p:blipFill>
          <a:blip r:embed="rId2"/>
          <a:stretch>
            <a:fillRect/>
          </a:stretch>
        </p:blipFill>
        <p:spPr>
          <a:xfrm>
            <a:off x="2233300" y="3016155"/>
            <a:ext cx="7051229" cy="3684896"/>
          </a:xfrm>
          <a:prstGeom prst="rect">
            <a:avLst/>
          </a:prstGeom>
        </p:spPr>
      </p:pic>
    </p:spTree>
    <p:extLst>
      <p:ext uri="{BB962C8B-B14F-4D97-AF65-F5344CB8AC3E}">
        <p14:creationId xmlns:p14="http://schemas.microsoft.com/office/powerpoint/2010/main" val="39553721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err="1" smtClean="0"/>
              <a:t>RegTech</a:t>
            </a:r>
            <a:r>
              <a:rPr lang="en-GB" dirty="0" smtClean="0"/>
              <a:t> and </a:t>
            </a:r>
            <a:r>
              <a:rPr lang="en-GB" dirty="0" err="1" smtClean="0"/>
              <a:t>SupTech</a:t>
            </a:r>
            <a:endParaRPr lang="en-GB" dirty="0"/>
          </a:p>
        </p:txBody>
      </p:sp>
      <p:sp>
        <p:nvSpPr>
          <p:cNvPr id="4" name="Pladsholder til indhold 3"/>
          <p:cNvSpPr>
            <a:spLocks noGrp="1"/>
          </p:cNvSpPr>
          <p:nvPr>
            <p:ph sz="half" idx="1"/>
          </p:nvPr>
        </p:nvSpPr>
        <p:spPr/>
        <p:txBody>
          <a:bodyPr>
            <a:normAutofit fontScale="62500" lnSpcReduction="20000"/>
          </a:bodyPr>
          <a:lstStyle/>
          <a:p>
            <a:pPr marL="0" indent="0">
              <a:buNone/>
            </a:pPr>
            <a:r>
              <a:rPr lang="en-US" b="1" dirty="0" err="1" smtClean="0"/>
              <a:t>RegTech</a:t>
            </a:r>
            <a:r>
              <a:rPr lang="en-US" b="1" dirty="0" smtClean="0"/>
              <a:t> Capabilities:</a:t>
            </a:r>
            <a:endParaRPr lang="en-US" dirty="0" smtClean="0"/>
          </a:p>
          <a:p>
            <a:r>
              <a:rPr lang="en-US" dirty="0" smtClean="0"/>
              <a:t>Automated regulatory reporting</a:t>
            </a:r>
          </a:p>
          <a:p>
            <a:r>
              <a:rPr lang="en-US" dirty="0" smtClean="0"/>
              <a:t>Real-time compliance monitoring</a:t>
            </a:r>
          </a:p>
          <a:p>
            <a:r>
              <a:rPr lang="en-US" dirty="0" smtClean="0"/>
              <a:t>Regulatory change management</a:t>
            </a:r>
          </a:p>
          <a:p>
            <a:r>
              <a:rPr lang="en-US" dirty="0" smtClean="0"/>
              <a:t>Identity verification &amp; KYC</a:t>
            </a:r>
          </a:p>
          <a:p>
            <a:r>
              <a:rPr lang="en-US" dirty="0" smtClean="0"/>
              <a:t>Risk data analytics</a:t>
            </a:r>
          </a:p>
          <a:p>
            <a:r>
              <a:rPr lang="en-US" dirty="0" smtClean="0"/>
              <a:t>Compliance workflow automation</a:t>
            </a:r>
          </a:p>
          <a:p>
            <a:r>
              <a:rPr lang="en-US" dirty="0" smtClean="0"/>
              <a:t>Smart contracts &amp; policies</a:t>
            </a:r>
          </a:p>
          <a:p>
            <a:pPr marL="0" indent="0">
              <a:buNone/>
            </a:pPr>
            <a:r>
              <a:rPr lang="en-US" b="1" dirty="0" smtClean="0"/>
              <a:t>Benefits:</a:t>
            </a:r>
            <a:endParaRPr lang="en-US" dirty="0" smtClean="0"/>
          </a:p>
          <a:p>
            <a:r>
              <a:rPr lang="en-US" dirty="0" smtClean="0"/>
              <a:t>Reduced manual effort</a:t>
            </a:r>
          </a:p>
          <a:p>
            <a:r>
              <a:rPr lang="en-US" dirty="0" smtClean="0"/>
              <a:t>Improved accuracy</a:t>
            </a:r>
          </a:p>
          <a:p>
            <a:r>
              <a:rPr lang="en-US" dirty="0" smtClean="0"/>
              <a:t>Enhanced regulatory visibility</a:t>
            </a:r>
          </a:p>
          <a:p>
            <a:r>
              <a:rPr lang="en-US" dirty="0" smtClean="0"/>
              <a:t>Scalable compliance operations</a:t>
            </a:r>
          </a:p>
          <a:p>
            <a:endParaRPr lang="en-GB" dirty="0"/>
          </a:p>
        </p:txBody>
      </p:sp>
      <p:sp>
        <p:nvSpPr>
          <p:cNvPr id="5" name="Pladsholder til indhold 4"/>
          <p:cNvSpPr>
            <a:spLocks noGrp="1"/>
          </p:cNvSpPr>
          <p:nvPr>
            <p:ph sz="half" idx="2"/>
          </p:nvPr>
        </p:nvSpPr>
        <p:spPr/>
        <p:txBody>
          <a:bodyPr>
            <a:normAutofit fontScale="62500" lnSpcReduction="20000"/>
          </a:bodyPr>
          <a:lstStyle/>
          <a:p>
            <a:pPr marL="0" indent="0">
              <a:buNone/>
            </a:pPr>
            <a:r>
              <a:rPr lang="en-US" b="1" dirty="0" smtClean="0"/>
              <a:t>Supervisory Technology Advancements</a:t>
            </a:r>
          </a:p>
          <a:p>
            <a:r>
              <a:rPr lang="en-US" b="1" dirty="0" err="1" smtClean="0"/>
              <a:t>SupTech</a:t>
            </a:r>
            <a:r>
              <a:rPr lang="en-US" b="1" dirty="0" smtClean="0"/>
              <a:t> for Regulators:</a:t>
            </a:r>
            <a:endParaRPr lang="en-US" dirty="0" smtClean="0"/>
          </a:p>
          <a:p>
            <a:r>
              <a:rPr lang="en-US" dirty="0" smtClean="0"/>
              <a:t>Big data analytics for domain surveillance</a:t>
            </a:r>
          </a:p>
          <a:p>
            <a:r>
              <a:rPr lang="en-US" dirty="0" smtClean="0"/>
              <a:t>Machine learning for anomaly detection</a:t>
            </a:r>
          </a:p>
          <a:p>
            <a:r>
              <a:rPr lang="en-US" dirty="0" smtClean="0"/>
              <a:t>APIs for direct data extraction</a:t>
            </a:r>
          </a:p>
          <a:p>
            <a:r>
              <a:rPr lang="en-US" dirty="0" smtClean="0"/>
              <a:t>Predictive analytics for emerging risks</a:t>
            </a:r>
          </a:p>
          <a:p>
            <a:r>
              <a:rPr lang="en-US" dirty="0" smtClean="0"/>
              <a:t>Natural language processing for regulatory interpretation</a:t>
            </a:r>
          </a:p>
          <a:p>
            <a:pPr marL="0" indent="0">
              <a:buNone/>
            </a:pPr>
            <a:r>
              <a:rPr lang="en-US" b="1" dirty="0" smtClean="0"/>
              <a:t>Impact on Organizations:</a:t>
            </a:r>
            <a:endParaRPr lang="en-US" dirty="0" smtClean="0"/>
          </a:p>
          <a:p>
            <a:r>
              <a:rPr lang="en-US" dirty="0" smtClean="0"/>
              <a:t>Increased expectation for data quality</a:t>
            </a:r>
          </a:p>
          <a:p>
            <a:r>
              <a:rPr lang="en-US" dirty="0" smtClean="0"/>
              <a:t>Higher frequency monitoring</a:t>
            </a:r>
          </a:p>
          <a:p>
            <a:r>
              <a:rPr lang="en-US" dirty="0" smtClean="0"/>
              <a:t>Deeper analytical capabilities required</a:t>
            </a:r>
          </a:p>
          <a:p>
            <a:r>
              <a:rPr lang="en-US" dirty="0" smtClean="0"/>
              <a:t>Need for transparency in algorithmic decision-making</a:t>
            </a:r>
          </a:p>
          <a:p>
            <a:endParaRPr lang="en-GB" dirty="0"/>
          </a:p>
        </p:txBody>
      </p:sp>
    </p:spTree>
    <p:extLst>
      <p:ext uri="{BB962C8B-B14F-4D97-AF65-F5344CB8AC3E}">
        <p14:creationId xmlns:p14="http://schemas.microsoft.com/office/powerpoint/2010/main" val="5866312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Integration Challenge</a:t>
            </a:r>
            <a:endParaRPr lang="en-GB" dirty="0"/>
          </a:p>
        </p:txBody>
      </p:sp>
      <p:sp>
        <p:nvSpPr>
          <p:cNvPr id="3" name="Pladsholder til indhold 2"/>
          <p:cNvSpPr>
            <a:spLocks noGrp="1"/>
          </p:cNvSpPr>
          <p:nvPr>
            <p:ph idx="1"/>
          </p:nvPr>
        </p:nvSpPr>
        <p:spPr>
          <a:xfrm>
            <a:off x="838200" y="1825625"/>
            <a:ext cx="5275997" cy="4351338"/>
          </a:xfrm>
        </p:spPr>
        <p:txBody>
          <a:bodyPr>
            <a:normAutofit fontScale="77500" lnSpcReduction="20000"/>
          </a:bodyPr>
          <a:lstStyle/>
          <a:p>
            <a:pPr marL="0" indent="0">
              <a:buNone/>
            </a:pPr>
            <a:r>
              <a:rPr lang="en-US" b="1" dirty="0" smtClean="0"/>
              <a:t>Moving From:</a:t>
            </a:r>
            <a:endParaRPr lang="en-US" dirty="0" smtClean="0"/>
          </a:p>
          <a:p>
            <a:r>
              <a:rPr lang="en-US" dirty="0" err="1" smtClean="0"/>
              <a:t>Siloed</a:t>
            </a:r>
            <a:r>
              <a:rPr lang="en-US" dirty="0" smtClean="0"/>
              <a:t> compliance functions</a:t>
            </a:r>
          </a:p>
          <a:p>
            <a:r>
              <a:rPr lang="en-US" dirty="0" smtClean="0"/>
              <a:t>Point solutions for specific regulations</a:t>
            </a:r>
          </a:p>
          <a:p>
            <a:r>
              <a:rPr lang="en-US" dirty="0" smtClean="0"/>
              <a:t>Reactive compliance approaches</a:t>
            </a:r>
          </a:p>
          <a:p>
            <a:r>
              <a:rPr lang="en-US" dirty="0" smtClean="0"/>
              <a:t>Manual testing and verification</a:t>
            </a:r>
          </a:p>
          <a:p>
            <a:r>
              <a:rPr lang="en-US" dirty="0" smtClean="0"/>
              <a:t>Periodic assessments</a:t>
            </a:r>
          </a:p>
          <a:p>
            <a:pPr marL="0" indent="0">
              <a:buNone/>
            </a:pPr>
            <a:r>
              <a:rPr lang="en-US" b="1" dirty="0" smtClean="0"/>
              <a:t>Moving To:</a:t>
            </a:r>
            <a:endParaRPr lang="en-US" dirty="0" smtClean="0"/>
          </a:p>
          <a:p>
            <a:r>
              <a:rPr lang="en-US" dirty="0" smtClean="0"/>
              <a:t>Integrated compliance framework</a:t>
            </a:r>
          </a:p>
          <a:p>
            <a:r>
              <a:rPr lang="en-US" dirty="0" smtClean="0"/>
              <a:t>Unified compliance architecture</a:t>
            </a:r>
          </a:p>
          <a:p>
            <a:r>
              <a:rPr lang="en-US" dirty="0" smtClean="0"/>
              <a:t>Automated continuous compliance</a:t>
            </a:r>
          </a:p>
          <a:p>
            <a:r>
              <a:rPr lang="en-US" dirty="0" smtClean="0"/>
              <a:t>AI-driven predictive compliance</a:t>
            </a:r>
          </a:p>
          <a:p>
            <a:r>
              <a:rPr lang="en-US" dirty="0" smtClean="0"/>
              <a:t>Real-time assurance</a:t>
            </a:r>
          </a:p>
          <a:p>
            <a:endParaRPr lang="en-GB" dirty="0"/>
          </a:p>
        </p:txBody>
      </p:sp>
      <p:pic>
        <p:nvPicPr>
          <p:cNvPr id="4" name="Billed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68151" y="1690688"/>
            <a:ext cx="4585649" cy="5059315"/>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22143062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Integrating Communities</a:t>
            </a:r>
          </a:p>
        </p:txBody>
      </p:sp>
      <p:sp>
        <p:nvSpPr>
          <p:cNvPr id="3" name="Content Placeholder 2"/>
          <p:cNvSpPr>
            <a:spLocks noGrp="1"/>
          </p:cNvSpPr>
          <p:nvPr>
            <p:ph idx="1"/>
          </p:nvPr>
        </p:nvSpPr>
        <p:spPr/>
        <p:txBody>
          <a:bodyPr>
            <a:normAutofit fontScale="85000" lnSpcReduction="20000"/>
          </a:bodyPr>
          <a:lstStyle/>
          <a:p>
            <a:r>
              <a:rPr lang="da-DK" dirty="0" smtClean="0"/>
              <a:t>Local </a:t>
            </a:r>
            <a:r>
              <a:rPr lang="da-DK" dirty="0" err="1" smtClean="0"/>
              <a:t>culture</a:t>
            </a:r>
            <a:r>
              <a:rPr lang="da-DK" dirty="0" smtClean="0"/>
              <a:t> </a:t>
            </a:r>
            <a:r>
              <a:rPr lang="da-DK" dirty="0" err="1" smtClean="0"/>
              <a:t>vs</a:t>
            </a:r>
            <a:r>
              <a:rPr lang="da-DK" dirty="0" smtClean="0"/>
              <a:t> global </a:t>
            </a:r>
            <a:r>
              <a:rPr lang="da-DK" dirty="0" err="1" smtClean="0"/>
              <a:t>cuture</a:t>
            </a:r>
            <a:endParaRPr lang="da-DK" dirty="0"/>
          </a:p>
          <a:p>
            <a:endParaRPr lang="da-DK" dirty="0" smtClean="0"/>
          </a:p>
          <a:p>
            <a:endParaRPr lang="da-DK" dirty="0"/>
          </a:p>
          <a:p>
            <a:pPr marL="0" indent="0">
              <a:buNone/>
            </a:pPr>
            <a:r>
              <a:rPr lang="en-US" b="1" dirty="0" smtClean="0"/>
              <a:t>Benefits of the Communities Approach</a:t>
            </a:r>
          </a:p>
          <a:p>
            <a:r>
              <a:rPr lang="en-US" b="1" dirty="0" smtClean="0"/>
              <a:t>Enhanced Compliance Effectiveness</a:t>
            </a:r>
            <a:r>
              <a:rPr lang="en-US" dirty="0" smtClean="0"/>
              <a:t>: Addresses both global and local compliance requirements</a:t>
            </a:r>
          </a:p>
          <a:p>
            <a:r>
              <a:rPr lang="en-US" b="1" dirty="0" smtClean="0"/>
              <a:t>Improved Risk Management</a:t>
            </a:r>
            <a:r>
              <a:rPr lang="en-US" dirty="0" smtClean="0"/>
              <a:t>: Identifies and manages risks at appropriate levels</a:t>
            </a:r>
          </a:p>
          <a:p>
            <a:r>
              <a:rPr lang="en-US" b="1" dirty="0" smtClean="0"/>
              <a:t>Cultural Sensitivity</a:t>
            </a:r>
            <a:r>
              <a:rPr lang="en-US" dirty="0" smtClean="0"/>
              <a:t>: Recognizes and accommodates regional variations in business practices</a:t>
            </a:r>
          </a:p>
          <a:p>
            <a:r>
              <a:rPr lang="en-US" b="1" dirty="0" smtClean="0"/>
              <a:t>Regulatory Alignment</a:t>
            </a:r>
            <a:r>
              <a:rPr lang="en-US" dirty="0" smtClean="0"/>
              <a:t>: Ensures compliance with both local and international regulations</a:t>
            </a:r>
          </a:p>
          <a:p>
            <a:r>
              <a:rPr lang="en-US" b="1" dirty="0" smtClean="0"/>
              <a:t>Knowledge Sharing</a:t>
            </a:r>
            <a:r>
              <a:rPr lang="en-US" dirty="0" smtClean="0"/>
              <a:t>: Facilitates exchange of best practices between regions</a:t>
            </a:r>
          </a:p>
          <a:p>
            <a:endParaRPr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30351624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stretch>
            <a:fillRect/>
          </a:stretch>
        </p:blipFill>
        <p:spPr>
          <a:xfrm>
            <a:off x="-72736" y="139611"/>
            <a:ext cx="12192000" cy="6718389"/>
          </a:xfrm>
          <a:prstGeom prst="rect">
            <a:avLst/>
          </a:prstGeom>
        </p:spPr>
      </p:pic>
      <p:pic>
        <p:nvPicPr>
          <p:cNvPr id="3" name="Billede 2"/>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3445424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p:cNvPicPr>
            <a:picLocks noChangeAspect="1"/>
          </p:cNvPicPr>
          <p:nvPr/>
        </p:nvPicPr>
        <p:blipFill>
          <a:blip r:embed="rId2"/>
          <a:stretch>
            <a:fillRect/>
          </a:stretch>
        </p:blipFill>
        <p:spPr>
          <a:xfrm>
            <a:off x="10889529" y="0"/>
            <a:ext cx="1302471" cy="1242357"/>
          </a:xfrm>
          <a:prstGeom prst="rect">
            <a:avLst/>
          </a:prstGeom>
        </p:spPr>
      </p:pic>
      <p:pic>
        <p:nvPicPr>
          <p:cNvPr id="4" name="Billede 3"/>
          <p:cNvPicPr>
            <a:picLocks noChangeAspect="1"/>
          </p:cNvPicPr>
          <p:nvPr/>
        </p:nvPicPr>
        <p:blipFill>
          <a:blip r:embed="rId3"/>
          <a:stretch>
            <a:fillRect/>
          </a:stretch>
        </p:blipFill>
        <p:spPr>
          <a:xfrm>
            <a:off x="1134000" y="0"/>
            <a:ext cx="9924000" cy="6858000"/>
          </a:xfrm>
          <a:prstGeom prst="rect">
            <a:avLst/>
          </a:prstGeom>
        </p:spPr>
      </p:pic>
    </p:spTree>
    <p:extLst>
      <p:ext uri="{BB962C8B-B14F-4D97-AF65-F5344CB8AC3E}">
        <p14:creationId xmlns:p14="http://schemas.microsoft.com/office/powerpoint/2010/main" val="30884498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Ellipse 3"/>
          <p:cNvSpPr/>
          <p:nvPr/>
        </p:nvSpPr>
        <p:spPr>
          <a:xfrm>
            <a:off x="4566293" y="1140331"/>
            <a:ext cx="5965374" cy="134982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dirty="0">
                <a:solidFill>
                  <a:prstClr val="black"/>
                </a:solidFill>
              </a:rPr>
              <a:t>COSO</a:t>
            </a:r>
          </a:p>
        </p:txBody>
      </p:sp>
      <p:sp>
        <p:nvSpPr>
          <p:cNvPr id="5" name="Afrundet rektangel 4"/>
          <p:cNvSpPr/>
          <p:nvPr/>
        </p:nvSpPr>
        <p:spPr>
          <a:xfrm>
            <a:off x="5975823" y="3167428"/>
            <a:ext cx="3222172" cy="1349828"/>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err="1">
                <a:solidFill>
                  <a:prstClr val="black"/>
                </a:solidFill>
              </a:rPr>
              <a:t>Cobit</a:t>
            </a:r>
            <a:endParaRPr lang="en-GB" dirty="0">
              <a:solidFill>
                <a:prstClr val="black"/>
              </a:solidFill>
            </a:endParaRPr>
          </a:p>
        </p:txBody>
      </p:sp>
      <p:sp>
        <p:nvSpPr>
          <p:cNvPr id="6" name="Afrundet rektangel 5"/>
          <p:cNvSpPr/>
          <p:nvPr/>
        </p:nvSpPr>
        <p:spPr>
          <a:xfrm>
            <a:off x="5116286" y="5649686"/>
            <a:ext cx="914400" cy="914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GB" dirty="0">
                <a:solidFill>
                  <a:prstClr val="black"/>
                </a:solidFill>
              </a:rPr>
              <a:t>ISO</a:t>
            </a:r>
          </a:p>
          <a:p>
            <a:pPr algn="ctr"/>
            <a:r>
              <a:rPr lang="en-GB" dirty="0">
                <a:solidFill>
                  <a:prstClr val="black"/>
                </a:solidFill>
              </a:rPr>
              <a:t>37301</a:t>
            </a:r>
          </a:p>
        </p:txBody>
      </p:sp>
      <p:sp>
        <p:nvSpPr>
          <p:cNvPr id="7" name="Afrundet rektangel 6"/>
          <p:cNvSpPr/>
          <p:nvPr/>
        </p:nvSpPr>
        <p:spPr>
          <a:xfrm>
            <a:off x="6237515" y="5649686"/>
            <a:ext cx="914400" cy="914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GB" dirty="0">
                <a:solidFill>
                  <a:prstClr val="black"/>
                </a:solidFill>
              </a:rPr>
              <a:t>ISO</a:t>
            </a:r>
          </a:p>
          <a:p>
            <a:pPr algn="ctr"/>
            <a:r>
              <a:rPr lang="en-GB" dirty="0">
                <a:solidFill>
                  <a:prstClr val="black"/>
                </a:solidFill>
              </a:rPr>
              <a:t>27001</a:t>
            </a:r>
          </a:p>
        </p:txBody>
      </p:sp>
      <p:sp>
        <p:nvSpPr>
          <p:cNvPr id="8" name="Afrundet rektangel 7"/>
          <p:cNvSpPr/>
          <p:nvPr/>
        </p:nvSpPr>
        <p:spPr>
          <a:xfrm>
            <a:off x="7358744" y="5649686"/>
            <a:ext cx="914400" cy="914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GB" dirty="0">
                <a:solidFill>
                  <a:prstClr val="black"/>
                </a:solidFill>
              </a:rPr>
              <a:t>ISO</a:t>
            </a:r>
          </a:p>
          <a:p>
            <a:pPr algn="ctr"/>
            <a:r>
              <a:rPr lang="en-GB" dirty="0">
                <a:solidFill>
                  <a:prstClr val="black"/>
                </a:solidFill>
              </a:rPr>
              <a:t>27701</a:t>
            </a:r>
          </a:p>
        </p:txBody>
      </p:sp>
      <p:sp>
        <p:nvSpPr>
          <p:cNvPr id="9" name="Afrundet rektangel 8"/>
          <p:cNvSpPr/>
          <p:nvPr/>
        </p:nvSpPr>
        <p:spPr>
          <a:xfrm>
            <a:off x="8479973" y="5649686"/>
            <a:ext cx="914400" cy="914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GB" dirty="0">
                <a:solidFill>
                  <a:prstClr val="black"/>
                </a:solidFill>
              </a:rPr>
              <a:t>ISO</a:t>
            </a:r>
          </a:p>
          <a:p>
            <a:pPr algn="ctr"/>
            <a:r>
              <a:rPr lang="en-GB" dirty="0">
                <a:solidFill>
                  <a:prstClr val="black"/>
                </a:solidFill>
              </a:rPr>
              <a:t>9001</a:t>
            </a:r>
          </a:p>
        </p:txBody>
      </p:sp>
      <p:sp>
        <p:nvSpPr>
          <p:cNvPr id="10" name="Afrundet rektangel 9"/>
          <p:cNvSpPr/>
          <p:nvPr/>
        </p:nvSpPr>
        <p:spPr>
          <a:xfrm>
            <a:off x="9601202" y="5649686"/>
            <a:ext cx="914400" cy="914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GB" dirty="0">
                <a:solidFill>
                  <a:prstClr val="black"/>
                </a:solidFill>
              </a:rPr>
              <a:t>ISO</a:t>
            </a:r>
          </a:p>
          <a:p>
            <a:pPr algn="ctr"/>
            <a:r>
              <a:rPr lang="en-GB" dirty="0">
                <a:solidFill>
                  <a:prstClr val="black"/>
                </a:solidFill>
              </a:rPr>
              <a:t>14001</a:t>
            </a:r>
          </a:p>
        </p:txBody>
      </p:sp>
      <p:sp>
        <p:nvSpPr>
          <p:cNvPr id="13" name="Ligebenet trekant 12"/>
          <p:cNvSpPr/>
          <p:nvPr/>
        </p:nvSpPr>
        <p:spPr>
          <a:xfrm>
            <a:off x="1960266" y="1055914"/>
            <a:ext cx="1251857" cy="5280492"/>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solidFill>
                <a:prstClr val="black"/>
              </a:solidFill>
            </a:endParaRPr>
          </a:p>
        </p:txBody>
      </p:sp>
      <p:sp>
        <p:nvSpPr>
          <p:cNvPr id="14" name="Ligebenet trekant 13"/>
          <p:cNvSpPr/>
          <p:nvPr/>
        </p:nvSpPr>
        <p:spPr>
          <a:xfrm rot="10800000">
            <a:off x="740228" y="1055914"/>
            <a:ext cx="1220038" cy="5280492"/>
          </a:xfrm>
          <a:prstGeom prst="triangl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a:solidFill>
                <a:prstClr val="black"/>
              </a:solidFill>
            </a:endParaRPr>
          </a:p>
        </p:txBody>
      </p:sp>
      <p:sp>
        <p:nvSpPr>
          <p:cNvPr id="15" name="Tekstfelt 14"/>
          <p:cNvSpPr txBox="1"/>
          <p:nvPr/>
        </p:nvSpPr>
        <p:spPr>
          <a:xfrm>
            <a:off x="643944" y="579549"/>
            <a:ext cx="1316322" cy="369332"/>
          </a:xfrm>
          <a:prstGeom prst="rect">
            <a:avLst/>
          </a:prstGeom>
          <a:noFill/>
        </p:spPr>
        <p:txBody>
          <a:bodyPr wrap="none" rtlCol="0">
            <a:spAutoFit/>
          </a:bodyPr>
          <a:lstStyle/>
          <a:p>
            <a:r>
              <a:rPr lang="en-GB" dirty="0">
                <a:solidFill>
                  <a:prstClr val="black"/>
                </a:solidFill>
              </a:rPr>
              <a:t>Governance</a:t>
            </a:r>
          </a:p>
        </p:txBody>
      </p:sp>
      <p:sp>
        <p:nvSpPr>
          <p:cNvPr id="16" name="Tekstfelt 15"/>
          <p:cNvSpPr txBox="1"/>
          <p:nvPr/>
        </p:nvSpPr>
        <p:spPr>
          <a:xfrm>
            <a:off x="1723309" y="6404803"/>
            <a:ext cx="1725769" cy="369332"/>
          </a:xfrm>
          <a:prstGeom prst="rect">
            <a:avLst/>
          </a:prstGeom>
          <a:noFill/>
        </p:spPr>
        <p:txBody>
          <a:bodyPr wrap="square" rtlCol="0">
            <a:spAutoFit/>
          </a:bodyPr>
          <a:lstStyle/>
          <a:p>
            <a:r>
              <a:rPr lang="en-GB" dirty="0">
                <a:solidFill>
                  <a:prstClr val="black"/>
                </a:solidFill>
              </a:rPr>
              <a:t>Specific controls</a:t>
            </a:r>
          </a:p>
        </p:txBody>
      </p:sp>
      <p:sp>
        <p:nvSpPr>
          <p:cNvPr id="18" name="Ellipse 17"/>
          <p:cNvSpPr/>
          <p:nvPr/>
        </p:nvSpPr>
        <p:spPr>
          <a:xfrm>
            <a:off x="10722431" y="1348279"/>
            <a:ext cx="1238832" cy="4988127"/>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a:solidFill>
                <a:prstClr val="black"/>
              </a:solidFill>
            </a:endParaRPr>
          </a:p>
        </p:txBody>
      </p:sp>
      <p:sp>
        <p:nvSpPr>
          <p:cNvPr id="19" name="Tekstfelt 18"/>
          <p:cNvSpPr txBox="1"/>
          <p:nvPr/>
        </p:nvSpPr>
        <p:spPr>
          <a:xfrm>
            <a:off x="10500783" y="293914"/>
            <a:ext cx="1682127" cy="923330"/>
          </a:xfrm>
          <a:prstGeom prst="rect">
            <a:avLst/>
          </a:prstGeom>
          <a:noFill/>
        </p:spPr>
        <p:txBody>
          <a:bodyPr wrap="none" rtlCol="0">
            <a:spAutoFit/>
          </a:bodyPr>
          <a:lstStyle/>
          <a:p>
            <a:r>
              <a:rPr lang="en-GB" dirty="0">
                <a:solidFill>
                  <a:prstClr val="black"/>
                </a:solidFill>
              </a:rPr>
              <a:t>Internal</a:t>
            </a:r>
          </a:p>
          <a:p>
            <a:r>
              <a:rPr lang="en-GB" dirty="0">
                <a:solidFill>
                  <a:prstClr val="black"/>
                </a:solidFill>
              </a:rPr>
              <a:t>Risk and control</a:t>
            </a:r>
          </a:p>
          <a:p>
            <a:r>
              <a:rPr lang="en-GB" dirty="0">
                <a:solidFill>
                  <a:prstClr val="black"/>
                </a:solidFill>
              </a:rPr>
              <a:t>framework</a:t>
            </a:r>
          </a:p>
        </p:txBody>
      </p:sp>
    </p:spTree>
    <p:extLst>
      <p:ext uri="{BB962C8B-B14F-4D97-AF65-F5344CB8AC3E}">
        <p14:creationId xmlns:p14="http://schemas.microsoft.com/office/powerpoint/2010/main" val="1371599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en-GB" dirty="0"/>
              <a:t>Example of a biased rule</a:t>
            </a:r>
          </a:p>
        </p:txBody>
      </p:sp>
      <p:sp>
        <p:nvSpPr>
          <p:cNvPr id="6" name="Pladsholder til indhold 5"/>
          <p:cNvSpPr>
            <a:spLocks noGrp="1"/>
          </p:cNvSpPr>
          <p:nvPr>
            <p:ph idx="1"/>
          </p:nvPr>
        </p:nvSpPr>
        <p:spPr/>
        <p:txBody>
          <a:bodyPr/>
          <a:lstStyle/>
          <a:p>
            <a:r>
              <a:rPr lang="en-US" dirty="0"/>
              <a:t>At XYZ Inc., an employee receives a verbal warning upon accumulating at least 3 unexcused absences within any 365-day period and a written reprimand upon accumulating at least 4 such absences. For any single 8-hour workday, missing between 10 minutes and 2 hours of work counts as one-third of an absence, missing between 2 hours and 4 hours of work counts as half an absence, and missing more than 4 hours counts as a full absence. However, an employee may stay late to make up for up to 1 hour of an unexcused absence on the same day.</a:t>
            </a:r>
            <a:endParaRPr lang="en-GB"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25792474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err="1"/>
              <a:t>ChatGPT</a:t>
            </a:r>
            <a:r>
              <a:rPr lang="en-GB" dirty="0"/>
              <a:t> unbiased version</a:t>
            </a:r>
          </a:p>
        </p:txBody>
      </p:sp>
      <p:sp>
        <p:nvSpPr>
          <p:cNvPr id="3" name="Pladsholder til indhold 2"/>
          <p:cNvSpPr>
            <a:spLocks noGrp="1"/>
          </p:cNvSpPr>
          <p:nvPr>
            <p:ph idx="1"/>
          </p:nvPr>
        </p:nvSpPr>
        <p:spPr/>
        <p:txBody>
          <a:bodyPr>
            <a:normAutofit fontScale="62500" lnSpcReduction="20000"/>
          </a:bodyPr>
          <a:lstStyle/>
          <a:p>
            <a:pPr marL="0" indent="0">
              <a:buNone/>
            </a:pPr>
            <a:r>
              <a:rPr lang="en-US" dirty="0" smtClean="0"/>
              <a:t>At </a:t>
            </a:r>
            <a:r>
              <a:rPr lang="en-US" dirty="0"/>
              <a:t>XYZ Inc., we maintain an attendance policy designed to promote accountability and productivity while recognizing the diverse needs of our workforce:</a:t>
            </a:r>
          </a:p>
          <a:p>
            <a:pPr marL="514350" indent="-514350">
              <a:buAutoNum type="arabicPeriod"/>
            </a:pPr>
            <a:r>
              <a:rPr lang="en-US" b="1" dirty="0"/>
              <a:t>Progressive Discipline Approach</a:t>
            </a:r>
            <a:r>
              <a:rPr lang="en-US" dirty="0"/>
              <a:t>: Employees will receive a verbal warning after accumulating three unexcused absences within a 365-day period. A written reprimand will be issued after four such absences. This approach allows for clear communication of expectations and provides opportunities for improvement.</a:t>
            </a:r>
          </a:p>
          <a:p>
            <a:pPr marL="514350" indent="-514350">
              <a:buAutoNum type="arabicPeriod"/>
            </a:pPr>
            <a:r>
              <a:rPr lang="en-US" b="1" dirty="0"/>
              <a:t>Graduated Scale for Absences</a:t>
            </a:r>
            <a:r>
              <a:rPr lang="en-US" dirty="0"/>
              <a:t>: We acknowledge that circumstances may vary, and therefore, we have implemented a system to evaluate the impact of absences based on duration. Missing between 10 minutes and 2 hours of work will be counted as one-third of an absence, between 2 hours and 4 hours as half an absence, and more than 4 hours as a full absence. This approach aims to address attendance issues while considering the differing impacts of absences.</a:t>
            </a:r>
          </a:p>
          <a:p>
            <a:pPr marL="514350" indent="-514350">
              <a:buAutoNum type="arabicPeriod"/>
            </a:pPr>
            <a:r>
              <a:rPr lang="en-US" b="1" dirty="0"/>
              <a:t>Flexibility for Making Up Time</a:t>
            </a:r>
            <a:r>
              <a:rPr lang="en-US" dirty="0"/>
              <a:t>: Employees have the option to make up for up to 1 hour of an unexcused absence on the same day by staying late. This provision offers employees an opportunity to maintain their attendance record while accommodating unforeseen circumstances.</a:t>
            </a:r>
          </a:p>
          <a:p>
            <a:pPr marL="0" indent="0">
              <a:buNone/>
            </a:pPr>
            <a:endParaRPr lang="en-US" dirty="0"/>
          </a:p>
          <a:p>
            <a:pPr marL="0" indent="0">
              <a:buNone/>
            </a:pPr>
            <a:r>
              <a:rPr lang="en-US" dirty="0"/>
              <a:t>We believe that this policy strikes a balance between promoting attendance and recognizing the individual needs and challenges of our employees. It is our commitment to apply this policy consistently and fairly, taking into account any legitimate reasons for absences and providing necessary support and accommodations.</a:t>
            </a:r>
            <a:endParaRPr lang="en-GB"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350454747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err="1"/>
              <a:t>ChatGPT</a:t>
            </a:r>
            <a:r>
              <a:rPr lang="en-GB" dirty="0"/>
              <a:t> </a:t>
            </a:r>
            <a:r>
              <a:rPr lang="en-US" dirty="0"/>
              <a:t>emphasize positive behavior and support for employees</a:t>
            </a:r>
            <a:endParaRPr lang="en-GB" dirty="0"/>
          </a:p>
        </p:txBody>
      </p:sp>
      <p:sp>
        <p:nvSpPr>
          <p:cNvPr id="3" name="Pladsholder til indhold 2"/>
          <p:cNvSpPr>
            <a:spLocks noGrp="1"/>
          </p:cNvSpPr>
          <p:nvPr>
            <p:ph idx="1"/>
          </p:nvPr>
        </p:nvSpPr>
        <p:spPr/>
        <p:txBody>
          <a:bodyPr>
            <a:normAutofit fontScale="55000" lnSpcReduction="20000"/>
          </a:bodyPr>
          <a:lstStyle/>
          <a:p>
            <a:pPr marL="0" indent="0">
              <a:buNone/>
            </a:pPr>
            <a:r>
              <a:rPr lang="en-US" dirty="0"/>
              <a:t>At XYZ Inc., we value a culture of commitment and support for our employees' well-being. Our attendance policy is designed to recognize and encourage positive attendance habits while providing flexibility and understanding for individual circumstances:</a:t>
            </a:r>
          </a:p>
          <a:p>
            <a:r>
              <a:rPr lang="en-US" b="1" dirty="0"/>
              <a:t>Encouraging Positive Attendance</a:t>
            </a:r>
            <a:r>
              <a:rPr lang="en-US" dirty="0"/>
              <a:t>: We celebrate employees who consistently demonstrate excellent attendance by being present and engaged in their roles. We believe that regular attendance contributes to a positive work environment and enhances team collaboration and productivity.</a:t>
            </a:r>
          </a:p>
          <a:p>
            <a:r>
              <a:rPr lang="en-US" b="1" dirty="0"/>
              <a:t>Supportive Approach to Absences</a:t>
            </a:r>
            <a:r>
              <a:rPr lang="en-US" dirty="0"/>
              <a:t>: In instances where employees may need to be absent from work, we encourage open communication and collaboration to find solutions that meet both individual and organizational needs. Our goal is to support employees through challenges while maintaining productivity and continuity in our operations.</a:t>
            </a:r>
          </a:p>
          <a:p>
            <a:r>
              <a:rPr lang="en-US" b="1" dirty="0"/>
              <a:t>Flexible Attendance Evaluation</a:t>
            </a:r>
            <a:r>
              <a:rPr lang="en-US" dirty="0"/>
              <a:t>: We understand that circumstances may arise that necessitate occasional absences. Our attendance evaluation takes into account the impact of absences based on duration, allowing us to consider the broader context of an employee's attendance record.</a:t>
            </a:r>
          </a:p>
          <a:p>
            <a:r>
              <a:rPr lang="en-US" b="1" dirty="0"/>
              <a:t>Opportunities for Improvement and Growth</a:t>
            </a:r>
            <a:r>
              <a:rPr lang="en-US" dirty="0"/>
              <a:t>: We believe in providing opportunities for employees to improve their attendance habits and address any challenges they may face. Our progressive approach to addressing attendance issues includes clear communication, support, and guidance to help employees succeed.</a:t>
            </a:r>
          </a:p>
          <a:p>
            <a:r>
              <a:rPr lang="en-US" b="1" dirty="0"/>
              <a:t>Promoting Work-Life Balance</a:t>
            </a:r>
            <a:r>
              <a:rPr lang="en-US" dirty="0"/>
              <a:t>: We recognize the importance of work-life balance and encourage employees to prioritize their well-being. Our policy includes provisions for flexibility, such as allowing employees to make up for short absences on the same day, to accommodate unforeseen circumstances while maintaining a healthy balance between work and personal life.</a:t>
            </a:r>
          </a:p>
          <a:p>
            <a:r>
              <a:rPr lang="en-US" dirty="0"/>
              <a:t>At XYZ Inc., we are committed to fostering a positive work environment where employees feel valued, supported, and empowered to succeed. Our attendance policy reflects this commitment by promoting positive attendance behaviors, supporting employees through challenges, and providing opportunities for growth and </a:t>
            </a:r>
            <a:r>
              <a:rPr lang="en-US"/>
              <a:t>development.</a:t>
            </a:r>
            <a:endParaRPr lang="en-US" dirty="0"/>
          </a:p>
          <a:p>
            <a:endParaRPr lang="en-GB"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220125775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stretch>
            <a:fillRect/>
          </a:stretch>
        </p:blipFill>
        <p:spPr>
          <a:xfrm>
            <a:off x="-72736" y="139611"/>
            <a:ext cx="12192000" cy="6718389"/>
          </a:xfrm>
          <a:prstGeom prst="rect">
            <a:avLst/>
          </a:prstGeom>
        </p:spPr>
      </p:pic>
      <p:pic>
        <p:nvPicPr>
          <p:cNvPr id="3" name="Billede 2"/>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1967230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1400583" y="0"/>
            <a:ext cx="9390833" cy="6858000"/>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8007343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dirty="0" smtClean="0"/>
              <a:t>Implementation Considerations</a:t>
            </a:r>
            <a:endParaRPr lang="en-GB" dirty="0"/>
          </a:p>
        </p:txBody>
      </p:sp>
      <p:sp>
        <p:nvSpPr>
          <p:cNvPr id="3" name="Pladsholder til indhold 2"/>
          <p:cNvSpPr>
            <a:spLocks noGrp="1"/>
          </p:cNvSpPr>
          <p:nvPr>
            <p:ph idx="1"/>
          </p:nvPr>
        </p:nvSpPr>
        <p:spPr/>
        <p:txBody>
          <a:bodyPr>
            <a:normAutofit/>
          </a:bodyPr>
          <a:lstStyle/>
          <a:p>
            <a:r>
              <a:rPr lang="en-US" b="1" dirty="0" smtClean="0"/>
              <a:t>Technology Integration</a:t>
            </a:r>
            <a:r>
              <a:rPr lang="en-US" dirty="0" smtClean="0"/>
              <a:t>: Deploy unified compliance tools that allow for regional customization</a:t>
            </a:r>
          </a:p>
          <a:p>
            <a:r>
              <a:rPr lang="en-US" b="1" dirty="0" smtClean="0"/>
              <a:t>Clear Governance</a:t>
            </a:r>
            <a:r>
              <a:rPr lang="en-US" dirty="0" smtClean="0"/>
              <a:t>: Define decision-making authority between global and local compliance functions</a:t>
            </a:r>
          </a:p>
          <a:p>
            <a:r>
              <a:rPr lang="en-US" b="1" dirty="0" smtClean="0"/>
              <a:t>Staffing Model</a:t>
            </a:r>
            <a:r>
              <a:rPr lang="en-US" dirty="0" smtClean="0"/>
              <a:t>: Balance centralized expertise with local knowledge</a:t>
            </a:r>
          </a:p>
          <a:p>
            <a:r>
              <a:rPr lang="en-US" b="1" dirty="0" smtClean="0"/>
              <a:t>Communication Channels</a:t>
            </a:r>
            <a:r>
              <a:rPr lang="en-US" dirty="0" smtClean="0"/>
              <a:t>: Establish formal and informal channels for ongoing dialogue</a:t>
            </a:r>
          </a:p>
          <a:p>
            <a:r>
              <a:rPr lang="en-US" b="1" dirty="0" smtClean="0"/>
              <a:t>Performance Metrics</a:t>
            </a:r>
            <a:r>
              <a:rPr lang="en-US" dirty="0" smtClean="0"/>
              <a:t>: Develop metrics that evaluate both local effectiveness and global consistency</a:t>
            </a:r>
          </a:p>
          <a:p>
            <a:endParaRPr lang="en-GB" dirty="0"/>
          </a:p>
        </p:txBody>
      </p:sp>
      <p:pic>
        <p:nvPicPr>
          <p:cNvPr id="5" name="Billede 4"/>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13694369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Hybrid approach</a:t>
            </a:r>
            <a:endParaRPr lang="en-GB" dirty="0"/>
          </a:p>
        </p:txBody>
      </p:sp>
      <p:sp>
        <p:nvSpPr>
          <p:cNvPr id="3" name="Pladsholder til indhold 2"/>
          <p:cNvSpPr>
            <a:spLocks noGrp="1"/>
          </p:cNvSpPr>
          <p:nvPr>
            <p:ph idx="1"/>
          </p:nvPr>
        </p:nvSpPr>
        <p:spPr/>
        <p:txBody>
          <a:bodyPr>
            <a:normAutofit fontScale="70000" lnSpcReduction="20000"/>
          </a:bodyPr>
          <a:lstStyle/>
          <a:p>
            <a:r>
              <a:rPr lang="en-US" dirty="0" smtClean="0"/>
              <a:t>A best-of-breed </a:t>
            </a:r>
            <a:r>
              <a:rPr lang="en-US" dirty="0"/>
              <a:t>approach for an international corporation involves a combination of all three frameworks, rather than relying on just one. Here's a breakdown:</a:t>
            </a:r>
          </a:p>
          <a:p>
            <a:r>
              <a:rPr lang="en-US" b="1" dirty="0"/>
              <a:t>OECD Principles:</a:t>
            </a:r>
            <a:r>
              <a:rPr lang="en-US" dirty="0"/>
              <a:t> Use these as the </a:t>
            </a:r>
            <a:r>
              <a:rPr lang="en-US" dirty="0">
                <a:solidFill>
                  <a:schemeClr val="accent1"/>
                </a:solidFill>
              </a:rPr>
              <a:t>foundation</a:t>
            </a:r>
            <a:r>
              <a:rPr lang="en-US" dirty="0"/>
              <a:t> for your corporate governance structure. They ensure that the company adheres to global standards of </a:t>
            </a:r>
            <a:r>
              <a:rPr lang="en-US" dirty="0">
                <a:solidFill>
                  <a:schemeClr val="accent1"/>
                </a:solidFill>
              </a:rPr>
              <a:t>fairness, transparency, and accountability</a:t>
            </a:r>
            <a:r>
              <a:rPr lang="en-US" dirty="0"/>
              <a:t>. This is crucial for maintaining legitimacy and trust with stakeholders across different countries.</a:t>
            </a:r>
          </a:p>
          <a:p>
            <a:r>
              <a:rPr lang="en-US" b="1" dirty="0"/>
              <a:t>COSO ERM:</a:t>
            </a:r>
            <a:r>
              <a:rPr lang="en-US" dirty="0"/>
              <a:t> Implement this to establish a </a:t>
            </a:r>
            <a:r>
              <a:rPr lang="en-US" dirty="0">
                <a:solidFill>
                  <a:schemeClr val="accent1"/>
                </a:solidFill>
              </a:rPr>
              <a:t>robust enterprise risk management </a:t>
            </a:r>
            <a:r>
              <a:rPr lang="en-US" dirty="0"/>
              <a:t>system. This will help the company identify, assess, and manage the diverse risks associated with operating in multiple international markets.</a:t>
            </a:r>
          </a:p>
          <a:p>
            <a:r>
              <a:rPr lang="en-US" b="1" dirty="0"/>
              <a:t>OCEG:</a:t>
            </a:r>
            <a:r>
              <a:rPr lang="en-US" dirty="0"/>
              <a:t> Employ this to </a:t>
            </a:r>
            <a:r>
              <a:rPr lang="en-US" dirty="0">
                <a:solidFill>
                  <a:schemeClr val="accent1"/>
                </a:solidFill>
              </a:rPr>
              <a:t>integrate governance, risk management, and compliance efforts</a:t>
            </a:r>
            <a:r>
              <a:rPr lang="en-US" dirty="0"/>
              <a:t>. This ensures a holistic approach to GRC, enabling the company to operate ethically, comply with various international regulations, and align its operations with its strategic goals.</a:t>
            </a:r>
          </a:p>
          <a:p>
            <a:pPr marL="0" indent="0">
              <a:buNone/>
            </a:pPr>
            <a:endParaRPr lang="en-US" dirty="0" smtClean="0"/>
          </a:p>
          <a:p>
            <a:pPr marL="0" indent="0">
              <a:buNone/>
            </a:pPr>
            <a:r>
              <a:rPr lang="en-US" dirty="0" smtClean="0"/>
              <a:t>By </a:t>
            </a:r>
            <a:r>
              <a:rPr lang="en-US" dirty="0"/>
              <a:t>combining these frameworks, an international corporation can achieve a comprehensive and effective governance system that addresses both the high-level principles and the practical implementation of risk management and compliance.</a:t>
            </a:r>
          </a:p>
          <a:p>
            <a:endParaRPr lang="en-GB"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3035327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1359517" y="0"/>
            <a:ext cx="9472966" cy="6858000"/>
          </a:xfrm>
          <a:prstGeom prst="rect">
            <a:avLst/>
          </a:prstGeom>
        </p:spPr>
      </p:pic>
    </p:spTree>
    <p:extLst>
      <p:ext uri="{BB962C8B-B14F-4D97-AF65-F5344CB8AC3E}">
        <p14:creationId xmlns:p14="http://schemas.microsoft.com/office/powerpoint/2010/main" val="14125547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a:solidFill>
                  <a:schemeClr val="accent2"/>
                </a:solidFill>
              </a:rPr>
              <a:t>Debate</a:t>
            </a:r>
          </a:p>
        </p:txBody>
      </p:sp>
      <p:sp>
        <p:nvSpPr>
          <p:cNvPr id="8" name="Pladsholder til tekst 7"/>
          <p:cNvSpPr>
            <a:spLocks noGrp="1"/>
          </p:cNvSpPr>
          <p:nvPr>
            <p:ph type="body" sz="half" idx="2"/>
          </p:nvPr>
        </p:nvSpPr>
        <p:spPr>
          <a:xfrm>
            <a:off x="5347063" y="1798782"/>
            <a:ext cx="5578763" cy="744122"/>
          </a:xfrm>
        </p:spPr>
        <p:txBody>
          <a:bodyPr>
            <a:normAutofit lnSpcReduction="10000"/>
          </a:bodyPr>
          <a:lstStyle/>
          <a:p>
            <a:r>
              <a:rPr lang="en-GB" sz="2400" dirty="0" smtClean="0"/>
              <a:t>If you could change or improve one thing in the frameworks, what would you change?</a:t>
            </a:r>
            <a:endParaRPr lang="en-GB" sz="2400" dirty="0"/>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3424528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6056" y="-2998"/>
            <a:ext cx="6505161" cy="6860998"/>
          </a:xfrm>
          <a:prstGeom prst="rect">
            <a:avLst/>
          </a:prstGeom>
        </p:spPr>
      </p:pic>
    </p:spTree>
    <p:extLst>
      <p:ext uri="{BB962C8B-B14F-4D97-AF65-F5344CB8AC3E}">
        <p14:creationId xmlns:p14="http://schemas.microsoft.com/office/powerpoint/2010/main" val="2860894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381000"/>
            <a:ext cx="9144000" cy="6096000"/>
          </a:xfrm>
          <a:prstGeom prst="rect">
            <a:avLst/>
          </a:prstGeom>
        </p:spPr>
      </p:pic>
      <p:pic>
        <p:nvPicPr>
          <p:cNvPr id="4" name="Billede 3"/>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1271308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dsholder til indhol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4450" y="435429"/>
            <a:ext cx="10501341" cy="5889580"/>
          </a:xfrm>
        </p:spPr>
      </p:pic>
      <p:sp>
        <p:nvSpPr>
          <p:cNvPr id="5" name="Tekstfelt 4"/>
          <p:cNvSpPr txBox="1"/>
          <p:nvPr/>
        </p:nvSpPr>
        <p:spPr>
          <a:xfrm>
            <a:off x="2838995" y="6426926"/>
            <a:ext cx="7231210" cy="369332"/>
          </a:xfrm>
          <a:prstGeom prst="rect">
            <a:avLst/>
          </a:prstGeom>
          <a:noFill/>
        </p:spPr>
        <p:txBody>
          <a:bodyPr wrap="none" rtlCol="0">
            <a:spAutoFit/>
          </a:bodyPr>
          <a:lstStyle/>
          <a:p>
            <a:r>
              <a:rPr lang="en-GB" dirty="0"/>
              <a:t>https://humanisticsystems.com/2016/12/05/the-varieties-of-human-work/</a:t>
            </a:r>
          </a:p>
        </p:txBody>
      </p:sp>
      <p:pic>
        <p:nvPicPr>
          <p:cNvPr id="6" name="Billede 5"/>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12429114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Key Takeaways</a:t>
            </a:r>
          </a:p>
        </p:txBody>
      </p:sp>
      <p:sp>
        <p:nvSpPr>
          <p:cNvPr id="3" name="Content Placeholder 2"/>
          <p:cNvSpPr>
            <a:spLocks noGrp="1"/>
          </p:cNvSpPr>
          <p:nvPr>
            <p:ph idx="1"/>
          </p:nvPr>
        </p:nvSpPr>
        <p:spPr/>
        <p:txBody>
          <a:bodyPr>
            <a:normAutofit lnSpcReduction="10000"/>
          </a:bodyPr>
          <a:lstStyle/>
          <a:p>
            <a:endParaRPr dirty="0"/>
          </a:p>
          <a:p>
            <a:r>
              <a:rPr dirty="0"/>
              <a:t>Maturity models as </a:t>
            </a:r>
            <a:r>
              <a:rPr dirty="0" smtClean="0"/>
              <a:t>roadmaps</a:t>
            </a:r>
            <a:r>
              <a:rPr lang="da-DK" dirty="0" smtClean="0"/>
              <a:t> (</a:t>
            </a:r>
            <a:r>
              <a:rPr lang="en-US" dirty="0" smtClean="0"/>
              <a:t>all models are wrong</a:t>
            </a:r>
            <a:r>
              <a:rPr lang="da-DK" dirty="0" smtClean="0"/>
              <a:t>)</a:t>
            </a:r>
            <a:endParaRPr dirty="0"/>
          </a:p>
          <a:p>
            <a:r>
              <a:rPr dirty="0"/>
              <a:t>Culture &amp; communities drive effectiveness</a:t>
            </a:r>
          </a:p>
          <a:p>
            <a:r>
              <a:rPr dirty="0"/>
              <a:t>Metrics &amp; assurance ensure oversight</a:t>
            </a:r>
          </a:p>
          <a:p>
            <a:r>
              <a:rPr dirty="0"/>
              <a:t>AI adds power &amp; </a:t>
            </a:r>
            <a:r>
              <a:rPr dirty="0" smtClean="0"/>
              <a:t>responsibility</a:t>
            </a:r>
            <a:r>
              <a:rPr lang="da-DK" dirty="0" smtClean="0"/>
              <a:t> but </a:t>
            </a:r>
            <a:r>
              <a:rPr lang="da-DK" dirty="0" err="1" smtClean="0"/>
              <a:t>use</a:t>
            </a:r>
            <a:r>
              <a:rPr lang="da-DK" dirty="0" smtClean="0"/>
              <a:t> </a:t>
            </a:r>
            <a:r>
              <a:rPr lang="da-DK" dirty="0" err="1" smtClean="0"/>
              <a:t>wisely</a:t>
            </a:r>
            <a:endParaRPr lang="da-DK" dirty="0" smtClean="0"/>
          </a:p>
          <a:p>
            <a:r>
              <a:rPr lang="da-DK" dirty="0" err="1" smtClean="0"/>
              <a:t>Bake</a:t>
            </a:r>
            <a:r>
              <a:rPr lang="da-DK" dirty="0" smtClean="0"/>
              <a:t> in end dates/obsolete</a:t>
            </a:r>
          </a:p>
          <a:p>
            <a:r>
              <a:rPr lang="da-DK" dirty="0" err="1" smtClean="0"/>
              <a:t>Always</a:t>
            </a:r>
            <a:r>
              <a:rPr lang="da-DK" dirty="0" smtClean="0"/>
              <a:t> </a:t>
            </a:r>
            <a:r>
              <a:rPr lang="da-DK" dirty="0" err="1" smtClean="0"/>
              <a:t>consider</a:t>
            </a:r>
            <a:r>
              <a:rPr lang="da-DK" dirty="0" smtClean="0"/>
              <a:t> the </a:t>
            </a:r>
            <a:r>
              <a:rPr lang="da-DK" dirty="0" err="1" smtClean="0"/>
              <a:t>varities</a:t>
            </a:r>
            <a:r>
              <a:rPr lang="da-DK" dirty="0" smtClean="0"/>
              <a:t> of human </a:t>
            </a:r>
            <a:r>
              <a:rPr lang="da-DK" dirty="0" err="1" smtClean="0"/>
              <a:t>work</a:t>
            </a:r>
            <a:endParaRPr lang="da-DK" dirty="0" smtClean="0"/>
          </a:p>
          <a:p>
            <a:r>
              <a:rPr lang="da-DK" dirty="0" smtClean="0"/>
              <a:t>Make </a:t>
            </a:r>
            <a:r>
              <a:rPr lang="da-DK" dirty="0" err="1" smtClean="0"/>
              <a:t>compliance</a:t>
            </a:r>
            <a:r>
              <a:rPr lang="da-DK" dirty="0" smtClean="0"/>
              <a:t> the ”</a:t>
            </a:r>
            <a:r>
              <a:rPr lang="da-DK" dirty="0" err="1" smtClean="0"/>
              <a:t>path</a:t>
            </a:r>
            <a:r>
              <a:rPr lang="da-DK" dirty="0" smtClean="0"/>
              <a:t> of </a:t>
            </a:r>
            <a:r>
              <a:rPr lang="da-DK" dirty="0" err="1" smtClean="0"/>
              <a:t>least</a:t>
            </a:r>
            <a:r>
              <a:rPr lang="da-DK" dirty="0" smtClean="0"/>
              <a:t> </a:t>
            </a:r>
            <a:r>
              <a:rPr lang="da-DK" dirty="0" err="1" smtClean="0"/>
              <a:t>resistance</a:t>
            </a:r>
            <a:r>
              <a:rPr lang="da-DK" dirty="0" smtClean="0"/>
              <a:t>”</a:t>
            </a:r>
            <a:endParaRPr dirty="0"/>
          </a:p>
          <a:p>
            <a:r>
              <a:rPr lang="en-US" dirty="0" smtClean="0"/>
              <a:t>Compliance</a:t>
            </a:r>
            <a:r>
              <a:rPr lang="da-DK" dirty="0" smtClean="0"/>
              <a:t> </a:t>
            </a:r>
            <a:r>
              <a:rPr dirty="0" smtClean="0"/>
              <a:t>as facilitator</a:t>
            </a:r>
            <a:r>
              <a:rPr lang="da-DK" dirty="0" smtClean="0"/>
              <a:t>or </a:t>
            </a:r>
            <a:r>
              <a:rPr lang="en-US" dirty="0" smtClean="0"/>
              <a:t>change</a:t>
            </a:r>
            <a:r>
              <a:rPr lang="da-DK" dirty="0" smtClean="0"/>
              <a:t> agent</a:t>
            </a:r>
            <a:endParaRPr dirty="0"/>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1354297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stretch>
            <a:fillRect/>
          </a:stretch>
        </p:blipFill>
        <p:spPr>
          <a:xfrm>
            <a:off x="1536117" y="0"/>
            <a:ext cx="9119766" cy="6858000"/>
          </a:xfrm>
          <a:prstGeom prst="rect">
            <a:avLst/>
          </a:prstGeom>
        </p:spPr>
      </p:pic>
      <p:pic>
        <p:nvPicPr>
          <p:cNvPr id="3" name="Billede 2"/>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2445211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7875" y="376238"/>
            <a:ext cx="8096250" cy="6105525"/>
          </a:xfrm>
          <a:prstGeom prst="rect">
            <a:avLst/>
          </a:prstGeom>
        </p:spPr>
      </p:pic>
      <p:pic>
        <p:nvPicPr>
          <p:cNvPr id="3" name="Billede 2"/>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435543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kstfelt 3"/>
          <p:cNvSpPr txBox="1"/>
          <p:nvPr/>
        </p:nvSpPr>
        <p:spPr>
          <a:xfrm>
            <a:off x="2117952" y="2180966"/>
            <a:ext cx="8164075" cy="3416320"/>
          </a:xfrm>
          <a:prstGeom prst="rect">
            <a:avLst/>
          </a:prstGeom>
          <a:noFill/>
        </p:spPr>
        <p:txBody>
          <a:bodyPr wrap="square" rtlCol="0">
            <a:spAutoFit/>
          </a:bodyPr>
          <a:lstStyle/>
          <a:p>
            <a:pPr marL="285750" indent="-285750">
              <a:buFont typeface="Arial" panose="020B0604020202020204" pitchFamily="34" charset="0"/>
              <a:buChar char="•"/>
            </a:pPr>
            <a:r>
              <a:rPr lang="en-US" dirty="0"/>
              <a:t>Our policy for travel, entertainment, gifts and other expenses is five words long: </a:t>
            </a:r>
            <a:r>
              <a:rPr lang="en-US" dirty="0">
                <a:solidFill>
                  <a:srgbClr val="FF0000"/>
                </a:solidFill>
              </a:rPr>
              <a:t>“Act in Netflix’s best interest.”</a:t>
            </a:r>
          </a:p>
          <a:p>
            <a:pPr marL="285750" indent="-285750">
              <a:buFont typeface="Arial" panose="020B0604020202020204" pitchFamily="34" charset="0"/>
              <a:buChar char="•"/>
            </a:pPr>
            <a:r>
              <a:rPr lang="en-US" dirty="0"/>
              <a:t>Our vacation policy is: </a:t>
            </a:r>
            <a:r>
              <a:rPr lang="en-US" dirty="0">
                <a:solidFill>
                  <a:srgbClr val="FF0000"/>
                </a:solidFill>
              </a:rPr>
              <a:t>“Take vacation.” </a:t>
            </a:r>
            <a:r>
              <a:rPr lang="en-US" dirty="0"/>
              <a:t>We don’t have any rules about how many weeks per year. Frankly, we mix work and personal time quite a bit, doing email at odd hours or taking off a weekday afternoon. Our leaders make sure they set good examples by taking vacations, often coming back with fresh ideas, and encouraging the rest of the team to do the same.</a:t>
            </a:r>
          </a:p>
          <a:p>
            <a:pPr marL="285750" indent="-285750">
              <a:buFont typeface="Arial" panose="020B0604020202020204" pitchFamily="34" charset="0"/>
              <a:buChar char="•"/>
            </a:pPr>
            <a:r>
              <a:rPr lang="en-US" dirty="0"/>
              <a:t>Our parental leave policy is: </a:t>
            </a:r>
            <a:r>
              <a:rPr lang="en-US" dirty="0">
                <a:solidFill>
                  <a:srgbClr val="FF0000"/>
                </a:solidFill>
              </a:rPr>
              <a:t>“Take care of your baby and yourself.” </a:t>
            </a:r>
            <a:r>
              <a:rPr lang="en-US" dirty="0"/>
              <a:t>Parents generally follow local norms.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r>
              <a:rPr lang="en-US" dirty="0"/>
              <a:t>They are now a bit more elaborate but follow the same basis</a:t>
            </a:r>
            <a:endParaRPr lang="en-GB" dirty="0"/>
          </a:p>
        </p:txBody>
      </p:sp>
      <p:pic>
        <p:nvPicPr>
          <p:cNvPr id="5" name="Billede 4"/>
          <p:cNvPicPr>
            <a:picLocks noChangeAspect="1"/>
          </p:cNvPicPr>
          <p:nvPr/>
        </p:nvPicPr>
        <p:blipFill>
          <a:blip r:embed="rId2"/>
          <a:stretch>
            <a:fillRect/>
          </a:stretch>
        </p:blipFill>
        <p:spPr>
          <a:xfrm>
            <a:off x="2117952" y="684032"/>
            <a:ext cx="1685925" cy="752475"/>
          </a:xfrm>
          <a:prstGeom prst="rect">
            <a:avLst/>
          </a:prstGeom>
        </p:spPr>
      </p:pic>
      <p:sp>
        <p:nvSpPr>
          <p:cNvPr id="6" name="Tekstfelt 5"/>
          <p:cNvSpPr txBox="1"/>
          <p:nvPr/>
        </p:nvSpPr>
        <p:spPr>
          <a:xfrm>
            <a:off x="2499361" y="5974080"/>
            <a:ext cx="4412811" cy="369332"/>
          </a:xfrm>
          <a:prstGeom prst="rect">
            <a:avLst/>
          </a:prstGeom>
          <a:noFill/>
        </p:spPr>
        <p:txBody>
          <a:bodyPr wrap="none" rtlCol="0">
            <a:spAutoFit/>
          </a:bodyPr>
          <a:lstStyle/>
          <a:p>
            <a:r>
              <a:rPr lang="en-GB" dirty="0"/>
              <a:t>https://jobs.netflix.com/work-life-philosophy</a:t>
            </a:r>
          </a:p>
        </p:txBody>
      </p:sp>
      <p:pic>
        <p:nvPicPr>
          <p:cNvPr id="7" name="Billede 6"/>
          <p:cNvPicPr>
            <a:picLocks noChangeAspect="1"/>
          </p:cNvPicPr>
          <p:nvPr/>
        </p:nvPicPr>
        <p:blipFill>
          <a:blip r:embed="rId3"/>
          <a:stretch>
            <a:fillRect/>
          </a:stretch>
        </p:blipFill>
        <p:spPr>
          <a:xfrm>
            <a:off x="8377646" y="5974081"/>
            <a:ext cx="2290354" cy="845203"/>
          </a:xfrm>
          <a:prstGeom prst="rect">
            <a:avLst/>
          </a:prstGeom>
        </p:spPr>
      </p:pic>
      <p:sp>
        <p:nvSpPr>
          <p:cNvPr id="8" name="Tekstfelt 7"/>
          <p:cNvSpPr txBox="1"/>
          <p:nvPr/>
        </p:nvSpPr>
        <p:spPr>
          <a:xfrm>
            <a:off x="2117951" y="1811634"/>
            <a:ext cx="5082610" cy="369332"/>
          </a:xfrm>
          <a:prstGeom prst="rect">
            <a:avLst/>
          </a:prstGeom>
          <a:noFill/>
        </p:spPr>
        <p:txBody>
          <a:bodyPr wrap="none" rtlCol="0">
            <a:spAutoFit/>
          </a:bodyPr>
          <a:lstStyle/>
          <a:p>
            <a:r>
              <a:rPr lang="en-GB" dirty="0"/>
              <a:t>Netflix used to have these guidelines for employees:</a:t>
            </a:r>
          </a:p>
        </p:txBody>
      </p:sp>
    </p:spTree>
    <p:extLst>
      <p:ext uri="{BB962C8B-B14F-4D97-AF65-F5344CB8AC3E}">
        <p14:creationId xmlns:p14="http://schemas.microsoft.com/office/powerpoint/2010/main" val="2391509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1119</TotalTime>
  <Words>2523</Words>
  <Application>Microsoft Office PowerPoint</Application>
  <PresentationFormat>Widescreen</PresentationFormat>
  <Paragraphs>297</Paragraphs>
  <Slides>61</Slides>
  <Notes>0</Notes>
  <HiddenSlides>4</HiddenSlides>
  <MMClips>0</MMClips>
  <ScaleCrop>false</ScaleCrop>
  <HeadingPairs>
    <vt:vector size="6" baseType="variant">
      <vt:variant>
        <vt:lpstr>Benyttede skrifttyper</vt:lpstr>
      </vt:variant>
      <vt:variant>
        <vt:i4>6</vt:i4>
      </vt:variant>
      <vt:variant>
        <vt:lpstr>Tema</vt:lpstr>
      </vt:variant>
      <vt:variant>
        <vt:i4>1</vt:i4>
      </vt:variant>
      <vt:variant>
        <vt:lpstr>Slidetitler</vt:lpstr>
      </vt:variant>
      <vt:variant>
        <vt:i4>61</vt:i4>
      </vt:variant>
    </vt:vector>
  </HeadingPairs>
  <TitlesOfParts>
    <vt:vector size="68" baseType="lpstr">
      <vt:lpstr>Arial</vt:lpstr>
      <vt:lpstr>Calibri</vt:lpstr>
      <vt:lpstr>Calibri Light</vt:lpstr>
      <vt:lpstr>Sitka Banner</vt:lpstr>
      <vt:lpstr>Verdana</vt:lpstr>
      <vt:lpstr>Wingdings</vt:lpstr>
      <vt:lpstr>Office-tema</vt:lpstr>
      <vt:lpstr>Compliance frameworks</vt:lpstr>
      <vt:lpstr>Agenda</vt:lpstr>
      <vt:lpstr>PowerPoint-præsentation</vt:lpstr>
      <vt:lpstr>How is it all connected</vt:lpstr>
      <vt:lpstr>PowerPoint-præsentation</vt:lpstr>
      <vt:lpstr>PowerPoint-præsentation</vt:lpstr>
      <vt:lpstr>PowerPoint-præsentation</vt:lpstr>
      <vt:lpstr>PowerPoint-præsentation</vt:lpstr>
      <vt:lpstr>PowerPoint-præsentation</vt:lpstr>
      <vt:lpstr>The development of Governance models</vt:lpstr>
      <vt:lpstr>COSO: from the cube to the Helix</vt:lpstr>
      <vt:lpstr>COSO ERM Components</vt:lpstr>
      <vt:lpstr>OECG GRC Capability Domains</vt:lpstr>
      <vt:lpstr>PowerPoint-præsentation</vt:lpstr>
      <vt:lpstr>OCEG maturity model</vt:lpstr>
      <vt:lpstr>PowerPoint-præsentation</vt:lpstr>
      <vt:lpstr>OECD Digital Government Policy Framework </vt:lpstr>
      <vt:lpstr>OECD Principles of Corporate Governance</vt:lpstr>
      <vt:lpstr>PowerPoint-præsentation</vt:lpstr>
      <vt:lpstr>Summary of frameworks</vt:lpstr>
      <vt:lpstr>PowerPoint-præsentation</vt:lpstr>
      <vt:lpstr>PowerPoint-præsentation</vt:lpstr>
      <vt:lpstr>PowerPoint-præsentation</vt:lpstr>
      <vt:lpstr>PowerPoint-præsentation</vt:lpstr>
      <vt:lpstr>Evolution to Collaboration-Based Governance</vt:lpstr>
      <vt:lpstr>Debate</vt:lpstr>
      <vt:lpstr>Common Friction in the Three Lines</vt:lpstr>
      <vt:lpstr>Example: Joint Privacy, Compliance &amp; Audit Coordination</vt:lpstr>
      <vt:lpstr>Example: Joint Privacy, Compliance &amp; Audit Coordination</vt:lpstr>
      <vt:lpstr>Example: Joint Privacy, Compliance &amp; Audit Coordination</vt:lpstr>
      <vt:lpstr>Compliance Supervision</vt:lpstr>
      <vt:lpstr>Compliance Supervision</vt:lpstr>
      <vt:lpstr>Compliance and the compliance function in banks</vt:lpstr>
      <vt:lpstr>Formal setup: Reporting to Top Management/BoD/Risk committee  Informal setup: Compliance Business Board (Business participation/partnering)   </vt:lpstr>
      <vt:lpstr> Compliance and ERM  Integrated risk management Risk forecast and analysis Quantitative Risk management Self-service insights </vt:lpstr>
      <vt:lpstr>Culture &amp; Compliance: Speak‑up &amp; Whistle‑blower</vt:lpstr>
      <vt:lpstr>PowerPoint-præsentation</vt:lpstr>
      <vt:lpstr>Communities of Compliance</vt:lpstr>
      <vt:lpstr>PowerPoint-præsentation</vt:lpstr>
      <vt:lpstr>Debate</vt:lpstr>
      <vt:lpstr>Cultural Approaches to Supervision Without Fostering Blame</vt:lpstr>
      <vt:lpstr>From Privacy by Design to Compliance by Design</vt:lpstr>
      <vt:lpstr>OECD Digital Government Policy Framework </vt:lpstr>
      <vt:lpstr>Seven principles for digital-ready legislation</vt:lpstr>
      <vt:lpstr>RegTech and SupTech</vt:lpstr>
      <vt:lpstr>Integration Challenge</vt:lpstr>
      <vt:lpstr>Integrating Communities</vt:lpstr>
      <vt:lpstr>PowerPoint-præsentation</vt:lpstr>
      <vt:lpstr>PowerPoint-præsentation</vt:lpstr>
      <vt:lpstr>Example of a biased rule</vt:lpstr>
      <vt:lpstr>ChatGPT unbiased version</vt:lpstr>
      <vt:lpstr>ChatGPT emphasize positive behavior and support for employees</vt:lpstr>
      <vt:lpstr>PowerPoint-præsentation</vt:lpstr>
      <vt:lpstr>PowerPoint-præsentation</vt:lpstr>
      <vt:lpstr>Implementation Considerations</vt:lpstr>
      <vt:lpstr>Hybrid approach</vt:lpstr>
      <vt:lpstr>PowerPoint-præsentation</vt:lpstr>
      <vt:lpstr>Debate</vt:lpstr>
      <vt:lpstr>PowerPoint-præsentation</vt:lpstr>
      <vt:lpstr>PowerPoint-præsentation</vt:lpstr>
      <vt:lpstr>Key Takeaways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Compliance frameworks</dc:title>
  <dc:creator>Martin Falck</dc:creator>
  <cp:lastModifiedBy>Martin Falck</cp:lastModifiedBy>
  <cp:revision>26</cp:revision>
  <dcterms:created xsi:type="dcterms:W3CDTF">2025-05-07T14:20:14Z</dcterms:created>
  <dcterms:modified xsi:type="dcterms:W3CDTF">2025-05-08T09:42:29Z</dcterms:modified>
</cp:coreProperties>
</file>