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6" r:id="rId2"/>
    <p:sldId id="257" r:id="rId3"/>
    <p:sldId id="258" r:id="rId4"/>
    <p:sldId id="259" r:id="rId5"/>
    <p:sldId id="267" r:id="rId6"/>
    <p:sldId id="262" r:id="rId7"/>
    <p:sldId id="265" r:id="rId8"/>
    <p:sldId id="268" r:id="rId9"/>
    <p:sldId id="266" r:id="rId10"/>
    <p:sldId id="261" r:id="rId11"/>
    <p:sldId id="260" r:id="rId12"/>
    <p:sldId id="269" r:id="rId13"/>
    <p:sldId id="270" r:id="rId14"/>
    <p:sldId id="273" r:id="rId15"/>
    <p:sldId id="274" r:id="rId16"/>
    <p:sldId id="275" r:id="rId17"/>
    <p:sldId id="276" r:id="rId18"/>
    <p:sldId id="277" r:id="rId19"/>
    <p:sldId id="278" r:id="rId20"/>
    <p:sldId id="271" r:id="rId21"/>
    <p:sldId id="279" r:id="rId22"/>
    <p:sldId id="280" r:id="rId23"/>
    <p:sldId id="281" r:id="rId24"/>
    <p:sldId id="282" r:id="rId25"/>
    <p:sldId id="283" r:id="rId26"/>
    <p:sldId id="284" r:id="rId27"/>
    <p:sldId id="285" r:id="rId28"/>
    <p:sldId id="287" r:id="rId29"/>
    <p:sldId id="288" r:id="rId30"/>
    <p:sldId id="289" r:id="rId31"/>
    <p:sldId id="286" r:id="rId32"/>
    <p:sldId id="263" r:id="rId33"/>
    <p:sldId id="264" r:id="rId34"/>
    <p:sldId id="291" r:id="rId35"/>
    <p:sldId id="290" r:id="rId36"/>
    <p:sldId id="293" r:id="rId37"/>
    <p:sldId id="294" r:id="rId38"/>
    <p:sldId id="292" r:id="rId39"/>
    <p:sldId id="295" r:id="rId40"/>
    <p:sldId id="296" r:id="rId41"/>
    <p:sldId id="297" r:id="rId42"/>
    <p:sldId id="298" r:id="rId43"/>
    <p:sldId id="299" r:id="rId44"/>
    <p:sldId id="300" r:id="rId45"/>
    <p:sldId id="301" r:id="rId46"/>
    <p:sldId id="304" r:id="rId47"/>
    <p:sldId id="303" r:id="rId48"/>
    <p:sldId id="302" r:id="rId49"/>
    <p:sldId id="305" r:id="rId50"/>
    <p:sldId id="306" r:id="rId51"/>
    <p:sldId id="307" r:id="rId52"/>
    <p:sldId id="317" r:id="rId53"/>
    <p:sldId id="318" r:id="rId54"/>
    <p:sldId id="308" r:id="rId55"/>
    <p:sldId id="309" r:id="rId56"/>
    <p:sldId id="311" r:id="rId57"/>
    <p:sldId id="310" r:id="rId58"/>
    <p:sldId id="312" r:id="rId59"/>
    <p:sldId id="313" r:id="rId60"/>
    <p:sldId id="316" r:id="rId61"/>
    <p:sldId id="319" r:id="rId62"/>
    <p:sldId id="320" r:id="rId63"/>
    <p:sldId id="321" r:id="rId64"/>
    <p:sldId id="322" r:id="rId65"/>
    <p:sldId id="323" r:id="rId66"/>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sektion" id="{ADD538EC-8A55-4821-AB1D-D259EC84BD24}">
          <p14:sldIdLst>
            <p14:sldId id="256"/>
            <p14:sldId id="257"/>
            <p14:sldId id="258"/>
            <p14:sldId id="259"/>
            <p14:sldId id="267"/>
            <p14:sldId id="262"/>
          </p14:sldIdLst>
        </p14:section>
        <p14:section name="Introduktion" id="{34418342-5D1B-47BD-87B1-CFDD548F6E70}">
          <p14:sldIdLst>
            <p14:sldId id="265"/>
            <p14:sldId id="268"/>
            <p14:sldId id="266"/>
            <p14:sldId id="261"/>
            <p14:sldId id="260"/>
            <p14:sldId id="269"/>
            <p14:sldId id="270"/>
          </p14:sldIdLst>
        </p14:section>
        <p14:section name="Foundations GRC" id="{8779044A-2E6D-41EE-AF98-D8F65F2AA7D7}">
          <p14:sldIdLst>
            <p14:sldId id="273"/>
            <p14:sldId id="274"/>
            <p14:sldId id="275"/>
            <p14:sldId id="276"/>
            <p14:sldId id="277"/>
            <p14:sldId id="278"/>
            <p14:sldId id="271"/>
            <p14:sldId id="279"/>
            <p14:sldId id="280"/>
            <p14:sldId id="281"/>
            <p14:sldId id="282"/>
            <p14:sldId id="283"/>
            <p14:sldId id="284"/>
            <p14:sldId id="285"/>
          </p14:sldIdLst>
        </p14:section>
        <p14:section name="Compliance Risk" id="{B96ED28D-A77A-458B-89F9-3A39C0B4678B}">
          <p14:sldIdLst>
            <p14:sldId id="287"/>
            <p14:sldId id="288"/>
            <p14:sldId id="289"/>
            <p14:sldId id="286"/>
            <p14:sldId id="263"/>
            <p14:sldId id="264"/>
          </p14:sldIdLst>
        </p14:section>
        <p14:section name="Control design" id="{8EC2029E-76B9-48B5-A2AC-0AA5971DF9D2}">
          <p14:sldIdLst>
            <p14:sldId id="291"/>
            <p14:sldId id="290"/>
            <p14:sldId id="293"/>
            <p14:sldId id="294"/>
            <p14:sldId id="292"/>
            <p14:sldId id="295"/>
            <p14:sldId id="296"/>
            <p14:sldId id="297"/>
            <p14:sldId id="298"/>
            <p14:sldId id="299"/>
            <p14:sldId id="300"/>
            <p14:sldId id="301"/>
            <p14:sldId id="304"/>
          </p14:sldIdLst>
        </p14:section>
        <p14:section name="Integration of RM" id="{103E8351-9974-4B97-8B22-9141F1BADC9C}">
          <p14:sldIdLst>
            <p14:sldId id="303"/>
            <p14:sldId id="302"/>
            <p14:sldId id="305"/>
            <p14:sldId id="306"/>
            <p14:sldId id="307"/>
            <p14:sldId id="317"/>
            <p14:sldId id="318"/>
            <p14:sldId id="308"/>
            <p14:sldId id="309"/>
          </p14:sldIdLst>
        </p14:section>
        <p14:section name="Integration with Governance" id="{C8BD0DDC-F3AB-4088-AAA7-748D82C7C2B2}">
          <p14:sldIdLst>
            <p14:sldId id="311"/>
            <p14:sldId id="310"/>
            <p14:sldId id="312"/>
            <p14:sldId id="313"/>
            <p14:sldId id="316"/>
          </p14:sldIdLst>
        </p14:section>
        <p14:section name="Meassure effectivness" id="{709C86E9-6157-41A0-AC65-73465377110D}">
          <p14:sldIdLst>
            <p14:sldId id="319"/>
            <p14:sldId id="320"/>
            <p14:sldId id="321"/>
            <p14:sldId id="322"/>
          </p14:sldIdLst>
        </p14:section>
        <p14:section name="Closing" id="{D132A1AD-1B66-49AB-9348-4AFF417B14F5}">
          <p14:sldIdLst>
            <p14:sldId id="3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7" autoAdjust="0"/>
    <p:restoredTop sz="94660"/>
  </p:normalViewPr>
  <p:slideViewPr>
    <p:cSldViewPr snapToGrid="0">
      <p:cViewPr varScale="1">
        <p:scale>
          <a:sx n="87" d="100"/>
          <a:sy n="87" d="100"/>
        </p:scale>
        <p:origin x="120" y="6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F7D8D-5443-4410-B97C-48914A4F29E0}" type="datetimeFigureOut">
              <a:rPr lang="en-GB" smtClean="0"/>
              <a:t>08/05/2025</a:t>
            </a:fld>
            <a:endParaRPr lang="en-GB"/>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3610B-B529-453F-842B-008E6CEDB694}" type="slidenum">
              <a:rPr lang="en-GB" smtClean="0"/>
              <a:t>‹nr.›</a:t>
            </a:fld>
            <a:endParaRPr lang="en-GB"/>
          </a:p>
        </p:txBody>
      </p:sp>
    </p:spTree>
    <p:extLst>
      <p:ext uri="{BB962C8B-B14F-4D97-AF65-F5344CB8AC3E}">
        <p14:creationId xmlns:p14="http://schemas.microsoft.com/office/powerpoint/2010/main" val="875572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GB" dirty="0" smtClean="0"/>
              <a:t>Addition bias – remember</a:t>
            </a:r>
            <a:r>
              <a:rPr lang="en-GB" baseline="0" dirty="0" smtClean="0"/>
              <a:t> this</a:t>
            </a:r>
            <a:endParaRPr lang="en-GB" dirty="0"/>
          </a:p>
        </p:txBody>
      </p:sp>
      <p:sp>
        <p:nvSpPr>
          <p:cNvPr id="4" name="Pladsholder til slidenummer 3"/>
          <p:cNvSpPr>
            <a:spLocks noGrp="1"/>
          </p:cNvSpPr>
          <p:nvPr>
            <p:ph type="sldNum" sz="quarter" idx="10"/>
          </p:nvPr>
        </p:nvSpPr>
        <p:spPr/>
        <p:txBody>
          <a:bodyPr/>
          <a:lstStyle/>
          <a:p>
            <a:fld id="{B6B3610B-B529-453F-842B-008E6CEDB694}" type="slidenum">
              <a:rPr lang="en-GB" smtClean="0"/>
              <a:t>7</a:t>
            </a:fld>
            <a:endParaRPr lang="en-GB"/>
          </a:p>
        </p:txBody>
      </p:sp>
    </p:spTree>
    <p:extLst>
      <p:ext uri="{BB962C8B-B14F-4D97-AF65-F5344CB8AC3E}">
        <p14:creationId xmlns:p14="http://schemas.microsoft.com/office/powerpoint/2010/main" val="987121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a:p>
        </p:txBody>
      </p:sp>
      <p:sp>
        <p:nvSpPr>
          <p:cNvPr id="4" name="Pladsholder til slidenummer 3"/>
          <p:cNvSpPr>
            <a:spLocks noGrp="1"/>
          </p:cNvSpPr>
          <p:nvPr>
            <p:ph type="sldNum" sz="quarter" idx="10"/>
          </p:nvPr>
        </p:nvSpPr>
        <p:spPr/>
        <p:txBody>
          <a:bodyPr/>
          <a:lstStyle/>
          <a:p>
            <a:fld id="{B6B3610B-B529-453F-842B-008E6CEDB694}" type="slidenum">
              <a:rPr lang="en-GB" smtClean="0"/>
              <a:t>8</a:t>
            </a:fld>
            <a:endParaRPr lang="en-GB"/>
          </a:p>
        </p:txBody>
      </p:sp>
    </p:spTree>
    <p:extLst>
      <p:ext uri="{BB962C8B-B14F-4D97-AF65-F5344CB8AC3E}">
        <p14:creationId xmlns:p14="http://schemas.microsoft.com/office/powerpoint/2010/main" val="1927824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b="1" dirty="0" smtClean="0"/>
              <a:t>Building a Comprehensive Compliance Universe</a:t>
            </a:r>
          </a:p>
          <a:p>
            <a:r>
              <a:rPr lang="en-US" b="1" dirty="0" smtClean="0"/>
              <a:t>Core Components</a:t>
            </a:r>
          </a:p>
          <a:p>
            <a:r>
              <a:rPr lang="en-US" b="1" dirty="0" smtClean="0"/>
              <a:t>1. Regulatory Mapping</a:t>
            </a:r>
          </a:p>
          <a:p>
            <a:r>
              <a:rPr lang="en-US" dirty="0" smtClean="0"/>
              <a:t>Map applicable regulations by jurisdiction and business function</a:t>
            </a:r>
          </a:p>
          <a:p>
            <a:r>
              <a:rPr lang="en-US" dirty="0" smtClean="0"/>
              <a:t>Identify regulatory overlaps and synergies across regions</a:t>
            </a:r>
          </a:p>
          <a:p>
            <a:r>
              <a:rPr lang="en-US" dirty="0" smtClean="0"/>
              <a:t>Track implementation timelines and compliance deadlines</a:t>
            </a:r>
          </a:p>
          <a:p>
            <a:r>
              <a:rPr lang="en-US" dirty="0" smtClean="0"/>
              <a:t>Establish regulatory change monitoring system</a:t>
            </a:r>
          </a:p>
          <a:p>
            <a:r>
              <a:rPr lang="en-US" b="1" dirty="0" smtClean="0"/>
              <a:t>2. Risk-Based Classification</a:t>
            </a:r>
          </a:p>
          <a:p>
            <a:r>
              <a:rPr lang="en-US" dirty="0" smtClean="0"/>
              <a:t>Categorize requirements by risk level (critical, high, medium, low)</a:t>
            </a:r>
          </a:p>
          <a:p>
            <a:r>
              <a:rPr lang="en-US" dirty="0" smtClean="0"/>
              <a:t>Align with enterprise risk management framework</a:t>
            </a:r>
          </a:p>
          <a:p>
            <a:r>
              <a:rPr lang="en-US" dirty="0" smtClean="0"/>
              <a:t>Prioritize compliance activities based on risk exposure</a:t>
            </a:r>
          </a:p>
          <a:p>
            <a:r>
              <a:rPr lang="en-US" dirty="0" smtClean="0"/>
              <a:t>Identify common control points across multiple regulations</a:t>
            </a:r>
          </a:p>
          <a:p>
            <a:r>
              <a:rPr lang="en-US" b="1" dirty="0" smtClean="0"/>
              <a:t>3. Implementation Structure</a:t>
            </a:r>
          </a:p>
          <a:p>
            <a:r>
              <a:rPr lang="en-US" dirty="0" smtClean="0"/>
              <a:t>Assign clear ownership for compliance domains</a:t>
            </a:r>
          </a:p>
          <a:p>
            <a:r>
              <a:rPr lang="en-US" dirty="0" smtClean="0"/>
              <a:t>Establish governance framework with senior leadership oversight</a:t>
            </a:r>
          </a:p>
          <a:p>
            <a:r>
              <a:rPr lang="en-US" dirty="0" smtClean="0"/>
              <a:t>Define key performance indicators for compliance effectiveness</a:t>
            </a:r>
          </a:p>
          <a:p>
            <a:r>
              <a:rPr lang="en-US" dirty="0" smtClean="0"/>
              <a:t>Implement standardized policies, procedures, and controls</a:t>
            </a:r>
          </a:p>
          <a:p>
            <a:r>
              <a:rPr lang="en-US" b="1" dirty="0" smtClean="0"/>
              <a:t>4. Monitoring &amp; Maintenance</a:t>
            </a:r>
          </a:p>
          <a:p>
            <a:r>
              <a:rPr lang="en-US" dirty="0" smtClean="0"/>
              <a:t>Develop automated compliance monitoring where feasible</a:t>
            </a:r>
          </a:p>
          <a:p>
            <a:r>
              <a:rPr lang="en-US" dirty="0" smtClean="0"/>
              <a:t>Establish regular testing and assessment schedule</a:t>
            </a:r>
          </a:p>
          <a:p>
            <a:r>
              <a:rPr lang="en-US" dirty="0" smtClean="0"/>
              <a:t>Create reporting mechanisms for compliance status</a:t>
            </a:r>
          </a:p>
          <a:p>
            <a:r>
              <a:rPr lang="en-US" dirty="0" smtClean="0"/>
              <a:t>Document remediation processes for identified gaps</a:t>
            </a:r>
          </a:p>
          <a:p>
            <a:r>
              <a:rPr lang="en-US" b="1" dirty="0" smtClean="0"/>
              <a:t>5. Integration Strategy</a:t>
            </a:r>
          </a:p>
          <a:p>
            <a:r>
              <a:rPr lang="en-US" dirty="0" smtClean="0"/>
              <a:t>Align compliance activities with business operations</a:t>
            </a:r>
          </a:p>
          <a:p>
            <a:r>
              <a:rPr lang="en-US" dirty="0" smtClean="0"/>
              <a:t>Leverage common requirements across regulatory domains</a:t>
            </a:r>
          </a:p>
          <a:p>
            <a:r>
              <a:rPr lang="en-US" dirty="0" smtClean="0"/>
              <a:t>Implement unified technology solutions for compliance management</a:t>
            </a:r>
          </a:p>
          <a:p>
            <a:r>
              <a:rPr lang="en-US" dirty="0" smtClean="0"/>
              <a:t>Build training programs based on role-specific compliance needs</a:t>
            </a:r>
          </a:p>
          <a:p>
            <a:endParaRPr lang="en-GB" dirty="0"/>
          </a:p>
        </p:txBody>
      </p:sp>
      <p:sp>
        <p:nvSpPr>
          <p:cNvPr id="4" name="Pladsholder til slidenummer 3"/>
          <p:cNvSpPr>
            <a:spLocks noGrp="1"/>
          </p:cNvSpPr>
          <p:nvPr>
            <p:ph type="sldNum" sz="quarter" idx="10"/>
          </p:nvPr>
        </p:nvSpPr>
        <p:spPr/>
        <p:txBody>
          <a:bodyPr/>
          <a:lstStyle/>
          <a:p>
            <a:fld id="{B6B3610B-B529-453F-842B-008E6CEDB694}" type="slidenum">
              <a:rPr lang="en-GB" smtClean="0"/>
              <a:t>17</a:t>
            </a:fld>
            <a:endParaRPr lang="en-GB"/>
          </a:p>
        </p:txBody>
      </p:sp>
    </p:spTree>
    <p:extLst>
      <p:ext uri="{BB962C8B-B14F-4D97-AF65-F5344CB8AC3E}">
        <p14:creationId xmlns:p14="http://schemas.microsoft.com/office/powerpoint/2010/main" val="739005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smtClean="0"/>
              <a:t>Highlight how each element supports risk identification and remediation.</a:t>
            </a:r>
          </a:p>
          <a:p>
            <a:r>
              <a:rPr lang="en-US" dirty="0" smtClean="0"/>
              <a:t>Suggest using a compliance maturity model to assess gaps.</a:t>
            </a:r>
            <a:endParaRPr lang="en-GB" dirty="0" smtClean="0"/>
          </a:p>
          <a:p>
            <a:endParaRPr lang="en-GB" dirty="0"/>
          </a:p>
        </p:txBody>
      </p:sp>
      <p:sp>
        <p:nvSpPr>
          <p:cNvPr id="4" name="Pladsholder til slidenummer 3"/>
          <p:cNvSpPr>
            <a:spLocks noGrp="1"/>
          </p:cNvSpPr>
          <p:nvPr>
            <p:ph type="sldNum" sz="quarter" idx="10"/>
          </p:nvPr>
        </p:nvSpPr>
        <p:spPr/>
        <p:txBody>
          <a:bodyPr/>
          <a:lstStyle/>
          <a:p>
            <a:fld id="{B6B3610B-B529-453F-842B-008E6CEDB694}" type="slidenum">
              <a:rPr lang="en-GB" smtClean="0"/>
              <a:t>20</a:t>
            </a:fld>
            <a:endParaRPr lang="en-GB"/>
          </a:p>
        </p:txBody>
      </p:sp>
    </p:spTree>
    <p:extLst>
      <p:ext uri="{BB962C8B-B14F-4D97-AF65-F5344CB8AC3E}">
        <p14:creationId xmlns:p14="http://schemas.microsoft.com/office/powerpoint/2010/main" val="528739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smtClean="0"/>
              <a:t>Provide examples of risks that increased with hybrid work (e.g., shadow IT, data leakage).</a:t>
            </a:r>
          </a:p>
          <a:p>
            <a:r>
              <a:rPr lang="en-US" dirty="0" smtClean="0"/>
              <a:t>Emphasize the importance of user experience in remote control design.</a:t>
            </a:r>
          </a:p>
          <a:p>
            <a:r>
              <a:rPr lang="en-US" dirty="0" smtClean="0"/>
              <a:t>Encourage alignment with IT and HR to embed compliance into the remote employee journey.</a:t>
            </a:r>
            <a:endParaRPr lang="en-GB" dirty="0"/>
          </a:p>
        </p:txBody>
      </p:sp>
      <p:sp>
        <p:nvSpPr>
          <p:cNvPr id="4" name="Pladsholder til slidenummer 3"/>
          <p:cNvSpPr>
            <a:spLocks noGrp="1"/>
          </p:cNvSpPr>
          <p:nvPr>
            <p:ph type="sldNum" sz="quarter" idx="10"/>
          </p:nvPr>
        </p:nvSpPr>
        <p:spPr/>
        <p:txBody>
          <a:bodyPr/>
          <a:lstStyle/>
          <a:p>
            <a:fld id="{B6B3610B-B529-453F-842B-008E6CEDB694}" type="slidenum">
              <a:rPr lang="en-GB" smtClean="0"/>
              <a:t>46</a:t>
            </a:fld>
            <a:endParaRPr lang="en-GB"/>
          </a:p>
        </p:txBody>
      </p:sp>
    </p:spTree>
    <p:extLst>
      <p:ext uri="{BB962C8B-B14F-4D97-AF65-F5344CB8AC3E}">
        <p14:creationId xmlns:p14="http://schemas.microsoft.com/office/powerpoint/2010/main" val="2185171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dirty="0"/>
          </a:p>
        </p:txBody>
      </p:sp>
      <p:sp>
        <p:nvSpPr>
          <p:cNvPr id="4" name="Pladsholder til slidenummer 3"/>
          <p:cNvSpPr>
            <a:spLocks noGrp="1"/>
          </p:cNvSpPr>
          <p:nvPr>
            <p:ph type="sldNum" sz="quarter" idx="10"/>
          </p:nvPr>
        </p:nvSpPr>
        <p:spPr/>
        <p:txBody>
          <a:bodyPr/>
          <a:lstStyle/>
          <a:p>
            <a:fld id="{3EC362B0-B3D9-4D06-B37C-A9E76BAD7A36}" type="slidenum">
              <a:rPr lang="da-DK" smtClean="0"/>
              <a:t>48</a:t>
            </a:fld>
            <a:endParaRPr lang="da-DK"/>
          </a:p>
        </p:txBody>
      </p:sp>
    </p:spTree>
    <p:extLst>
      <p:ext uri="{BB962C8B-B14F-4D97-AF65-F5344CB8AC3E}">
        <p14:creationId xmlns:p14="http://schemas.microsoft.com/office/powerpoint/2010/main" val="560940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smtClean="0"/>
              <a:t>Klik for at redigere i master</a:t>
            </a:r>
            <a:endParaRPr lang="en-GB"/>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smtClean="0"/>
              <a:t>Klik for at redigere i master</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825908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lodret titel 2"/>
          <p:cNvSpPr>
            <a:spLocks noGrp="1"/>
          </p:cNvSpPr>
          <p:nvPr>
            <p:ph type="body" orient="vert" idx="1"/>
          </p:nvPr>
        </p:nvSpPr>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3746284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smtClean="0"/>
              <a:t>Klik for at redigere i master</a:t>
            </a:r>
            <a:endParaRPr lang="en-GB"/>
          </a:p>
        </p:txBody>
      </p:sp>
      <p:sp>
        <p:nvSpPr>
          <p:cNvPr id="3" name="Pladsholder til lodret titel 2"/>
          <p:cNvSpPr>
            <a:spLocks noGrp="1"/>
          </p:cNvSpPr>
          <p:nvPr>
            <p:ph type="body" orient="vert" idx="1"/>
          </p:nvPr>
        </p:nvSpPr>
        <p:spPr>
          <a:xfrm>
            <a:off x="838200" y="365125"/>
            <a:ext cx="7734300" cy="5811838"/>
          </a:xfrm>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520405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og tekst ">
    <p:spTree>
      <p:nvGrpSpPr>
        <p:cNvPr id="1" name=""/>
        <p:cNvGrpSpPr/>
        <p:nvPr/>
      </p:nvGrpSpPr>
      <p:grpSpPr>
        <a:xfrm>
          <a:off x="0" y="0"/>
          <a:ext cx="0" cy="0"/>
          <a:chOff x="0" y="0"/>
          <a:chExt cx="0" cy="0"/>
        </a:xfrm>
      </p:grpSpPr>
      <p:sp>
        <p:nvSpPr>
          <p:cNvPr id="2" name="Titel 1"/>
          <p:cNvSpPr>
            <a:spLocks noGrp="1"/>
          </p:cNvSpPr>
          <p:nvPr>
            <p:ph type="title"/>
          </p:nvPr>
        </p:nvSpPr>
        <p:spPr>
          <a:xfrm>
            <a:off x="0" y="2"/>
            <a:ext cx="9925051" cy="932177"/>
          </a:xfrm>
        </p:spPr>
        <p:txBody>
          <a:bodyPr/>
          <a:lstStyle/>
          <a:p>
            <a:r>
              <a:rPr lang="en-GB"/>
              <a:t>Klik for at redigere i master</a:t>
            </a:r>
          </a:p>
        </p:txBody>
      </p:sp>
      <p:sp>
        <p:nvSpPr>
          <p:cNvPr id="4" name="Pladsholder til sidefod 3"/>
          <p:cNvSpPr>
            <a:spLocks noGrp="1"/>
          </p:cNvSpPr>
          <p:nvPr>
            <p:ph type="ftr" sz="quarter" idx="11"/>
          </p:nvPr>
        </p:nvSpPr>
        <p:spPr/>
        <p:txBody>
          <a:bodyPr/>
          <a:lstStyle/>
          <a:p>
            <a:endParaRPr lang="en-GB"/>
          </a:p>
        </p:txBody>
      </p:sp>
      <p:sp>
        <p:nvSpPr>
          <p:cNvPr id="5" name="Pladsholder til diasnummer 4"/>
          <p:cNvSpPr>
            <a:spLocks noGrp="1"/>
          </p:cNvSpPr>
          <p:nvPr>
            <p:ph type="sldNum" sz="quarter" idx="12"/>
          </p:nvPr>
        </p:nvSpPr>
        <p:spPr/>
        <p:txBody>
          <a:bodyPr/>
          <a:lstStyle/>
          <a:p>
            <a:fld id="{F3C75061-B1B6-40EC-B9F9-7310D269E7AB}" type="slidenum">
              <a:rPr lang="en-GB" smtClean="0"/>
              <a:pPr/>
              <a:t>‹nr.›</a:t>
            </a:fld>
            <a:endParaRPr lang="en-GB"/>
          </a:p>
        </p:txBody>
      </p:sp>
      <p:sp>
        <p:nvSpPr>
          <p:cNvPr id="10" name="SPP_Klassifikation"/>
          <p:cNvSpPr txBox="1"/>
          <p:nvPr userDrawn="1"/>
        </p:nvSpPr>
        <p:spPr>
          <a:xfrm>
            <a:off x="433151" y="6466108"/>
            <a:ext cx="2708524" cy="1494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en-GB" sz="667">
                <a:solidFill>
                  <a:schemeClr val="bg1"/>
                </a:solidFill>
              </a:rPr>
              <a:t>Internt</a:t>
            </a:r>
          </a:p>
        </p:txBody>
      </p:sp>
      <p:sp>
        <p:nvSpPr>
          <p:cNvPr id="11" name="SPP_Selskab"/>
          <p:cNvSpPr txBox="1"/>
          <p:nvPr userDrawn="1"/>
        </p:nvSpPr>
        <p:spPr>
          <a:xfrm>
            <a:off x="436034" y="6374670"/>
            <a:ext cx="2708524" cy="12138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en-GB" sz="667">
                <a:solidFill>
                  <a:schemeClr val="bg1"/>
                </a:solidFill>
              </a:rPr>
              <a:t>KMD A/S</a:t>
            </a:r>
          </a:p>
        </p:txBody>
      </p:sp>
      <p:sp>
        <p:nvSpPr>
          <p:cNvPr id="14" name="Pladsholder til indhold 13"/>
          <p:cNvSpPr>
            <a:spLocks noGrp="1"/>
          </p:cNvSpPr>
          <p:nvPr>
            <p:ph sz="quarter" idx="13"/>
          </p:nvPr>
        </p:nvSpPr>
        <p:spPr>
          <a:xfrm>
            <a:off x="696386" y="1587501"/>
            <a:ext cx="10729383" cy="4146551"/>
          </a:xfrm>
        </p:spPr>
        <p:txBody>
          <a:bodyPr/>
          <a:lstStyle>
            <a:lvl1pPr marL="243411" indent="-243411">
              <a:spcBef>
                <a:spcPts val="1600"/>
              </a:spcBef>
              <a:buClr>
                <a:schemeClr val="tx2"/>
              </a:buClr>
              <a:buFont typeface="Verdana" panose="020B0604030504040204" pitchFamily="34" charset="0"/>
              <a:buChar char="_"/>
              <a:defRPr/>
            </a:lvl1pPr>
            <a:lvl2pPr marL="476239" indent="-243411">
              <a:spcBef>
                <a:spcPts val="1600"/>
              </a:spcBef>
              <a:buClr>
                <a:schemeClr val="tx2"/>
              </a:buClr>
              <a:buSzPct val="100000"/>
              <a:buFont typeface="Verdana" panose="020B0604030504040204" pitchFamily="34" charset="0"/>
              <a:buChar char="_"/>
              <a:defRPr sz="1600"/>
            </a:lvl2pPr>
            <a:lvl3pPr marL="717533" indent="-239178">
              <a:spcBef>
                <a:spcPts val="1600"/>
              </a:spcBef>
              <a:buClr>
                <a:schemeClr val="tx2"/>
              </a:buClr>
              <a:buFont typeface="Verdana" panose="020B0604030504040204" pitchFamily="34" charset="0"/>
              <a:buChar char="_"/>
              <a:defRPr sz="1333" baseline="0"/>
            </a:lvl3pPr>
            <a:lvl4pPr marL="1058307" indent="-228594">
              <a:spcBef>
                <a:spcPts val="1600"/>
              </a:spcBef>
              <a:buClr>
                <a:schemeClr val="tx2"/>
              </a:buClr>
              <a:buFont typeface="Verdana" panose="020B0604030504040204" pitchFamily="34" charset="0"/>
              <a:buChar char="_"/>
              <a:defRPr sz="1333" baseline="0"/>
            </a:lvl4pPr>
          </a:lstStyle>
          <a:p>
            <a:pPr lvl="0"/>
            <a:r>
              <a:rPr lang="en-GB"/>
              <a:t>Rediger typografien i masterens</a:t>
            </a:r>
          </a:p>
          <a:p>
            <a:pPr lvl="1"/>
            <a:r>
              <a:rPr lang="en-GB"/>
              <a:t>Andet niveau</a:t>
            </a:r>
          </a:p>
          <a:p>
            <a:pPr lvl="2"/>
            <a:r>
              <a:rPr lang="en-GB"/>
              <a:t>Tredje niveau</a:t>
            </a:r>
          </a:p>
          <a:p>
            <a:pPr lvl="3"/>
            <a:r>
              <a:rPr lang="en-GB"/>
              <a:t>Fjerde niveau</a:t>
            </a:r>
          </a:p>
          <a:p>
            <a:pPr lvl="4"/>
            <a:r>
              <a:rPr lang="en-GB"/>
              <a:t>Femte niveau</a:t>
            </a:r>
          </a:p>
        </p:txBody>
      </p:sp>
    </p:spTree>
    <p:extLst>
      <p:ext uri="{BB962C8B-B14F-4D97-AF65-F5344CB8AC3E}">
        <p14:creationId xmlns:p14="http://schemas.microsoft.com/office/powerpoint/2010/main" val="1242940670"/>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idx="1"/>
          </p:nvPr>
        </p:nvSpPr>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2176715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smtClean="0"/>
              <a:t>Klik for at redigere i master</a:t>
            </a:r>
            <a:endParaRPr lang="en-GB"/>
          </a:p>
        </p:txBody>
      </p:sp>
      <p:sp>
        <p:nvSpPr>
          <p:cNvPr id="3" name="Pladsholder til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smtClean="0"/>
              <a:t>Klik for at redigere i master</a:t>
            </a:r>
          </a:p>
        </p:txBody>
      </p:sp>
      <p:sp>
        <p:nvSpPr>
          <p:cNvPr id="4" name="Pladsholder til dato 3"/>
          <p:cNvSpPr>
            <a:spLocks noGrp="1"/>
          </p:cNvSpPr>
          <p:nvPr>
            <p:ph type="dt" sz="half" idx="10"/>
          </p:nvPr>
        </p:nvSpPr>
        <p:spPr/>
        <p:txBody>
          <a:bodyPr/>
          <a:lstStyle/>
          <a:p>
            <a:fld id="{7C714FBD-56E9-453D-A947-E49A353D08E0}"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927296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sz="half" idx="1"/>
          </p:nvPr>
        </p:nvSpPr>
        <p:spPr>
          <a:xfrm>
            <a:off x="838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indhold 3"/>
          <p:cNvSpPr>
            <a:spLocks noGrp="1"/>
          </p:cNvSpPr>
          <p:nvPr>
            <p:ph sz="half" idx="2"/>
          </p:nvPr>
        </p:nvSpPr>
        <p:spPr>
          <a:xfrm>
            <a:off x="6172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dato 4"/>
          <p:cNvSpPr>
            <a:spLocks noGrp="1"/>
          </p:cNvSpPr>
          <p:nvPr>
            <p:ph type="dt" sz="half" idx="10"/>
          </p:nvPr>
        </p:nvSpPr>
        <p:spPr/>
        <p:txBody>
          <a:bodyPr/>
          <a:lstStyle/>
          <a:p>
            <a:fld id="{7C714FBD-56E9-453D-A947-E49A353D08E0}" type="datetimeFigureOut">
              <a:rPr lang="en-GB" smtClean="0"/>
              <a:t>08/05/2025</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2689739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a-DK" smtClean="0"/>
              <a:t>Klik for at redigere i master</a:t>
            </a:r>
            <a:endParaRPr lang="en-GB"/>
          </a:p>
        </p:txBody>
      </p:sp>
      <p:sp>
        <p:nvSpPr>
          <p:cNvPr id="3" name="Pladsholder til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Pladsholder til indhold 3"/>
          <p:cNvSpPr>
            <a:spLocks noGrp="1"/>
          </p:cNvSpPr>
          <p:nvPr>
            <p:ph sz="half" idx="2"/>
          </p:nvPr>
        </p:nvSpPr>
        <p:spPr>
          <a:xfrm>
            <a:off x="839788" y="2505075"/>
            <a:ext cx="5157787"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Pladsholder til indhold 5"/>
          <p:cNvSpPr>
            <a:spLocks noGrp="1"/>
          </p:cNvSpPr>
          <p:nvPr>
            <p:ph sz="quarter" idx="4"/>
          </p:nvPr>
        </p:nvSpPr>
        <p:spPr>
          <a:xfrm>
            <a:off x="6172200" y="2505075"/>
            <a:ext cx="5183188"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7" name="Pladsholder til dato 6"/>
          <p:cNvSpPr>
            <a:spLocks noGrp="1"/>
          </p:cNvSpPr>
          <p:nvPr>
            <p:ph type="dt" sz="half" idx="10"/>
          </p:nvPr>
        </p:nvSpPr>
        <p:spPr/>
        <p:txBody>
          <a:bodyPr/>
          <a:lstStyle/>
          <a:p>
            <a:fld id="{7C714FBD-56E9-453D-A947-E49A353D08E0}" type="datetimeFigureOut">
              <a:rPr lang="en-GB" smtClean="0"/>
              <a:t>08/05/2025</a:t>
            </a:fld>
            <a:endParaRPr lang="en-GB"/>
          </a:p>
        </p:txBody>
      </p:sp>
      <p:sp>
        <p:nvSpPr>
          <p:cNvPr id="8" name="Pladsholder til sidefod 7"/>
          <p:cNvSpPr>
            <a:spLocks noGrp="1"/>
          </p:cNvSpPr>
          <p:nvPr>
            <p:ph type="ftr" sz="quarter" idx="11"/>
          </p:nvPr>
        </p:nvSpPr>
        <p:spPr/>
        <p:txBody>
          <a:bodyPr/>
          <a:lstStyle/>
          <a:p>
            <a:endParaRPr lang="en-GB"/>
          </a:p>
        </p:txBody>
      </p:sp>
      <p:sp>
        <p:nvSpPr>
          <p:cNvPr id="9" name="Pladsholder til slidenummer 8"/>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783423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dato 2"/>
          <p:cNvSpPr>
            <a:spLocks noGrp="1"/>
          </p:cNvSpPr>
          <p:nvPr>
            <p:ph type="dt" sz="half" idx="10"/>
          </p:nvPr>
        </p:nvSpPr>
        <p:spPr/>
        <p:txBody>
          <a:bodyPr/>
          <a:lstStyle/>
          <a:p>
            <a:fld id="{7C714FBD-56E9-453D-A947-E49A353D08E0}" type="datetimeFigureOut">
              <a:rPr lang="en-GB" smtClean="0"/>
              <a:t>08/05/2025</a:t>
            </a:fld>
            <a:endParaRPr lang="en-GB"/>
          </a:p>
        </p:txBody>
      </p:sp>
      <p:sp>
        <p:nvSpPr>
          <p:cNvPr id="4" name="Pladsholder til sidefod 3"/>
          <p:cNvSpPr>
            <a:spLocks noGrp="1"/>
          </p:cNvSpPr>
          <p:nvPr>
            <p:ph type="ftr" sz="quarter" idx="11"/>
          </p:nvPr>
        </p:nvSpPr>
        <p:spPr/>
        <p:txBody>
          <a:bodyPr/>
          <a:lstStyle/>
          <a:p>
            <a:endParaRPr lang="en-GB"/>
          </a:p>
        </p:txBody>
      </p:sp>
      <p:sp>
        <p:nvSpPr>
          <p:cNvPr id="5" name="Pladsholder til slidenummer 4"/>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641641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7C714FBD-56E9-453D-A947-E49A353D08E0}" type="datetimeFigureOut">
              <a:rPr lang="en-GB" smtClean="0"/>
              <a:t>08/05/2025</a:t>
            </a:fld>
            <a:endParaRPr lang="en-GB"/>
          </a:p>
        </p:txBody>
      </p:sp>
      <p:sp>
        <p:nvSpPr>
          <p:cNvPr id="3" name="Pladsholder til sidefod 2"/>
          <p:cNvSpPr>
            <a:spLocks noGrp="1"/>
          </p:cNvSpPr>
          <p:nvPr>
            <p:ph type="ftr" sz="quarter" idx="11"/>
          </p:nvPr>
        </p:nvSpPr>
        <p:spPr/>
        <p:txBody>
          <a:bodyPr/>
          <a:lstStyle/>
          <a:p>
            <a:endParaRPr lang="en-GB"/>
          </a:p>
        </p:txBody>
      </p:sp>
      <p:sp>
        <p:nvSpPr>
          <p:cNvPr id="4" name="Pladsholder til slidenummer 3"/>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2121081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ind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7C714FBD-56E9-453D-A947-E49A353D08E0}" type="datetimeFigureOut">
              <a:rPr lang="en-GB" smtClean="0"/>
              <a:t>08/05/2025</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486926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bille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7C714FBD-56E9-453D-A947-E49A353D08E0}" type="datetimeFigureOut">
              <a:rPr lang="en-GB" smtClean="0"/>
              <a:t>08/05/2025</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263523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smtClean="0"/>
              <a:t>Klik for at redigere i master</a:t>
            </a:r>
            <a:endParaRPr lang="en-GB"/>
          </a:p>
        </p:txBody>
      </p:sp>
      <p:sp>
        <p:nvSpPr>
          <p:cNvPr id="3" name="Pladsholder til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714FBD-56E9-453D-A947-E49A353D08E0}" type="datetimeFigureOut">
              <a:rPr lang="en-GB" smtClean="0"/>
              <a:t>08/05/2025</a:t>
            </a:fld>
            <a:endParaRPr lang="en-GB"/>
          </a:p>
        </p:txBody>
      </p:sp>
      <p:sp>
        <p:nvSpPr>
          <p:cNvPr id="5" name="Pladsholder til sidefod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Pladsholder til slide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54F947-5BD1-48FF-864F-8B80C00D75D2}" type="slidenum">
              <a:rPr lang="en-GB" smtClean="0"/>
              <a:t>‹nr.›</a:t>
            </a:fld>
            <a:endParaRPr lang="en-GB"/>
          </a:p>
        </p:txBody>
      </p:sp>
    </p:spTree>
    <p:extLst>
      <p:ext uri="{BB962C8B-B14F-4D97-AF65-F5344CB8AC3E}">
        <p14:creationId xmlns:p14="http://schemas.microsoft.com/office/powerpoint/2010/main" val="4107506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8.jp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2629989"/>
            <a:ext cx="9144000" cy="87997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r>
              <a:rPr lang="en-GB" dirty="0">
                <a:solidFill>
                  <a:schemeClr val="accent2"/>
                </a:solidFill>
              </a:rPr>
              <a:t>GRC Principles </a:t>
            </a:r>
            <a:endParaRPr lang="da-DK" dirty="0">
              <a:solidFill>
                <a:schemeClr val="accent2"/>
              </a:solidFill>
            </a:endParaRPr>
          </a:p>
        </p:txBody>
      </p:sp>
      <p:sp>
        <p:nvSpPr>
          <p:cNvPr id="3" name="Undertitel 2"/>
          <p:cNvSpPr>
            <a:spLocks noGrp="1"/>
          </p:cNvSpPr>
          <p:nvPr>
            <p:ph type="subTitle" idx="1"/>
          </p:nvPr>
        </p:nvSpPr>
        <p:spPr>
          <a:xfrm>
            <a:off x="1524000" y="4202539"/>
            <a:ext cx="9144000" cy="105185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p>
            <a:r>
              <a:rPr lang="en-US" sz="3200" dirty="0">
                <a:solidFill>
                  <a:schemeClr val="accent2"/>
                </a:solidFill>
                <a:latin typeface="+mj-lt"/>
                <a:ea typeface="+mj-ea"/>
                <a:cs typeface="+mj-cs"/>
              </a:rPr>
              <a:t>Elements of an effective</a:t>
            </a:r>
            <a:br>
              <a:rPr lang="en-US" sz="3200" dirty="0">
                <a:solidFill>
                  <a:schemeClr val="accent2"/>
                </a:solidFill>
                <a:latin typeface="+mj-lt"/>
                <a:ea typeface="+mj-ea"/>
                <a:cs typeface="+mj-cs"/>
              </a:rPr>
            </a:br>
            <a:r>
              <a:rPr lang="en-US" sz="3200" dirty="0">
                <a:solidFill>
                  <a:schemeClr val="accent2"/>
                </a:solidFill>
                <a:latin typeface="+mj-lt"/>
                <a:ea typeface="+mj-ea"/>
                <a:cs typeface="+mj-cs"/>
              </a:rPr>
              <a:t>compliance function. </a:t>
            </a:r>
            <a:br>
              <a:rPr lang="en-US" sz="3200" dirty="0">
                <a:solidFill>
                  <a:schemeClr val="accent2"/>
                </a:solidFill>
                <a:latin typeface="+mj-lt"/>
                <a:ea typeface="+mj-ea"/>
                <a:cs typeface="+mj-cs"/>
              </a:rPr>
            </a:br>
            <a:endParaRPr lang="da-DK" sz="3200" dirty="0">
              <a:solidFill>
                <a:schemeClr val="accent2"/>
              </a:solidFill>
              <a:latin typeface="+mj-lt"/>
              <a:ea typeface="+mj-ea"/>
              <a:cs typeface="+mj-cs"/>
            </a:endParaRPr>
          </a:p>
        </p:txBody>
      </p:sp>
      <p:pic>
        <p:nvPicPr>
          <p:cNvPr id="5" name="Billede 4"/>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17267947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Reflections on compliance</a:t>
            </a:r>
            <a:endParaRPr lang="en-GB" dirty="0"/>
          </a:p>
        </p:txBody>
      </p:sp>
      <p:pic>
        <p:nvPicPr>
          <p:cNvPr id="7" name="Pladsholder til indhold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93684" y="932178"/>
            <a:ext cx="11699577" cy="5943017"/>
          </a:xfrm>
        </p:spPr>
      </p:pic>
      <p:sp>
        <p:nvSpPr>
          <p:cNvPr id="8" name="Tekstfelt 7"/>
          <p:cNvSpPr txBox="1"/>
          <p:nvPr/>
        </p:nvSpPr>
        <p:spPr>
          <a:xfrm>
            <a:off x="8345510" y="1864356"/>
            <a:ext cx="3643562" cy="1200329"/>
          </a:xfrm>
          <a:prstGeom prst="rect">
            <a:avLst/>
          </a:prstGeom>
          <a:solidFill>
            <a:schemeClr val="bg1"/>
          </a:solidFill>
        </p:spPr>
        <p:txBody>
          <a:bodyPr wrap="none" rtlCol="0">
            <a:spAutoFit/>
          </a:bodyPr>
          <a:lstStyle/>
          <a:p>
            <a:r>
              <a:rPr lang="en-US" sz="2400" dirty="0">
                <a:solidFill>
                  <a:schemeClr val="accent6"/>
                </a:solidFill>
              </a:rPr>
              <a:t>Brakes allow you to go fast. </a:t>
            </a:r>
            <a:endParaRPr lang="en-US" sz="2400" dirty="0" smtClean="0">
              <a:solidFill>
                <a:schemeClr val="accent6"/>
              </a:solidFill>
            </a:endParaRPr>
          </a:p>
          <a:p>
            <a:endParaRPr lang="en-US" sz="2400" dirty="0">
              <a:solidFill>
                <a:schemeClr val="accent6"/>
              </a:solidFill>
            </a:endParaRPr>
          </a:p>
          <a:p>
            <a:r>
              <a:rPr lang="en-US" sz="2400" dirty="0" smtClean="0">
                <a:solidFill>
                  <a:schemeClr val="accent6"/>
                </a:solidFill>
              </a:rPr>
              <a:t>Great </a:t>
            </a:r>
            <a:r>
              <a:rPr lang="en-US" sz="2400" dirty="0">
                <a:solidFill>
                  <a:schemeClr val="accent6"/>
                </a:solidFill>
              </a:rPr>
              <a:t>breaks; faster.</a:t>
            </a:r>
            <a:endParaRPr lang="en-GB" sz="2400" dirty="0">
              <a:solidFill>
                <a:schemeClr val="accent6"/>
              </a:solidFill>
            </a:endParaRPr>
          </a:p>
        </p:txBody>
      </p:sp>
    </p:spTree>
    <p:extLst>
      <p:ext uri="{BB962C8B-B14F-4D97-AF65-F5344CB8AC3E}">
        <p14:creationId xmlns:p14="http://schemas.microsoft.com/office/powerpoint/2010/main" val="939188409"/>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Pladsholder til indhold 2"/>
          <p:cNvSpPr>
            <a:spLocks noGrp="1"/>
          </p:cNvSpPr>
          <p:nvPr>
            <p:ph sz="quarter" idx="13"/>
          </p:nvPr>
        </p:nvSpPr>
        <p:spPr/>
        <p:txBody>
          <a:bodyPr/>
          <a:lstStyle/>
          <a:p>
            <a:endParaRPr lang="en-GB"/>
          </a:p>
        </p:txBody>
      </p:sp>
      <p:pic>
        <p:nvPicPr>
          <p:cNvPr id="4" name="Billede 3"/>
          <p:cNvPicPr>
            <a:picLocks noChangeAspect="1"/>
          </p:cNvPicPr>
          <p:nvPr/>
        </p:nvPicPr>
        <p:blipFill>
          <a:blip r:embed="rId2"/>
          <a:stretch>
            <a:fillRect/>
          </a:stretch>
        </p:blipFill>
        <p:spPr>
          <a:xfrm>
            <a:off x="0" y="68104"/>
            <a:ext cx="12192000" cy="6721792"/>
          </a:xfrm>
          <a:prstGeom prst="rect">
            <a:avLst/>
          </a:prstGeom>
        </p:spPr>
      </p:pic>
    </p:spTree>
    <p:extLst>
      <p:ext uri="{BB962C8B-B14F-4D97-AF65-F5344CB8AC3E}">
        <p14:creationId xmlns:p14="http://schemas.microsoft.com/office/powerpoint/2010/main" val="2502977359"/>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347063" y="1798782"/>
            <a:ext cx="5578763" cy="744122"/>
          </a:xfrm>
        </p:spPr>
        <p:txBody>
          <a:bodyPr>
            <a:normAutofit lnSpcReduction="10000"/>
          </a:bodyPr>
          <a:lstStyle/>
          <a:p>
            <a:r>
              <a:rPr lang="en-GB" sz="2400" dirty="0" smtClean="0">
                <a:solidFill>
                  <a:schemeClr val="accent2"/>
                </a:solidFill>
              </a:rPr>
              <a:t>What are the current challenges facing corporate compliance functions today?</a:t>
            </a:r>
            <a:endParaRPr lang="en-GB" sz="2400" dirty="0">
              <a:solidFill>
                <a:schemeClr val="accent2"/>
              </a:solidFill>
            </a:endParaRP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pic>
        <p:nvPicPr>
          <p:cNvPr id="2" name="Billede 1"/>
          <p:cNvPicPr>
            <a:picLocks noChangeAspect="1"/>
          </p:cNvPicPr>
          <p:nvPr/>
        </p:nvPicPr>
        <p:blipFill>
          <a:blip r:embed="rId3"/>
          <a:stretch>
            <a:fillRect/>
          </a:stretch>
        </p:blipFill>
        <p:spPr>
          <a:xfrm>
            <a:off x="10925826" y="0"/>
            <a:ext cx="1302471" cy="1242357"/>
          </a:xfrm>
          <a:prstGeom prst="rect">
            <a:avLst/>
          </a:prstGeom>
        </p:spPr>
      </p:pic>
    </p:spTree>
    <p:extLst>
      <p:ext uri="{BB962C8B-B14F-4D97-AF65-F5344CB8AC3E}">
        <p14:creationId xmlns:p14="http://schemas.microsoft.com/office/powerpoint/2010/main" val="1551079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0" name="Titel 9"/>
          <p:cNvSpPr>
            <a:spLocks noGrp="1"/>
          </p:cNvSpPr>
          <p:nvPr>
            <p:ph type="title"/>
          </p:nvPr>
        </p:nvSpPr>
        <p:spPr>
          <a:xfrm>
            <a:off x="1407994" y="-54019"/>
            <a:ext cx="10515600" cy="1325563"/>
          </a:xfrm>
        </p:spPr>
        <p:txBody>
          <a:bodyPr/>
          <a:lstStyle/>
          <a:p>
            <a:r>
              <a:rPr lang="en-US" dirty="0" smtClean="0"/>
              <a:t>Corporate Compliance Challenges 2025</a:t>
            </a:r>
            <a:endParaRPr lang="en-US" dirty="0"/>
          </a:p>
        </p:txBody>
      </p:sp>
      <p:sp>
        <p:nvSpPr>
          <p:cNvPr id="11" name="Pladsholder til indhold 10"/>
          <p:cNvSpPr>
            <a:spLocks noGrp="1"/>
          </p:cNvSpPr>
          <p:nvPr>
            <p:ph sz="half" idx="1"/>
          </p:nvPr>
        </p:nvSpPr>
        <p:spPr>
          <a:xfrm>
            <a:off x="838200" y="1064525"/>
            <a:ext cx="4989394" cy="2784143"/>
          </a:xfrm>
          <a:ln w="3175">
            <a:solidFill>
              <a:schemeClr val="accent2">
                <a:lumMod val="75000"/>
                <a:alpha val="75000"/>
              </a:schemeClr>
            </a:solidFill>
          </a:ln>
        </p:spPr>
        <p:txBody>
          <a:bodyPr>
            <a:normAutofit fontScale="55000" lnSpcReduction="20000"/>
          </a:bodyPr>
          <a:lstStyle/>
          <a:p>
            <a:pPr marL="0" indent="0">
              <a:buNone/>
            </a:pPr>
            <a:r>
              <a:rPr lang="en-US" b="1" dirty="0" smtClean="0"/>
              <a:t>Regulatory Landscape</a:t>
            </a:r>
          </a:p>
          <a:p>
            <a:r>
              <a:rPr lang="en-US" sz="2900" b="1" dirty="0" smtClean="0"/>
              <a:t>EU Digital Operational Resilience Act (DORA)</a:t>
            </a:r>
            <a:r>
              <a:rPr lang="en-US" sz="2900" dirty="0" smtClean="0"/>
              <a:t>: Requires robust ICT risk management for financial entities</a:t>
            </a:r>
          </a:p>
          <a:p>
            <a:r>
              <a:rPr lang="en-US" sz="2900" b="1" dirty="0" smtClean="0"/>
              <a:t>NIS2 Directive</a:t>
            </a:r>
            <a:r>
              <a:rPr lang="en-US" sz="2900" dirty="0" smtClean="0"/>
              <a:t>: Expanded cybersecurity obligations across essential sectors</a:t>
            </a:r>
          </a:p>
          <a:p>
            <a:r>
              <a:rPr lang="en-US" sz="2900" b="1" dirty="0" smtClean="0"/>
              <a:t>EU AI Act</a:t>
            </a:r>
            <a:r>
              <a:rPr lang="en-US" sz="2900" dirty="0" smtClean="0"/>
              <a:t>: New risk-based compliance framework for AI systems</a:t>
            </a:r>
          </a:p>
          <a:p>
            <a:r>
              <a:rPr lang="en-US" sz="2900" b="1" dirty="0" smtClean="0"/>
              <a:t>Data Privacy Regulations</a:t>
            </a:r>
            <a:r>
              <a:rPr lang="en-US" sz="2900" dirty="0" smtClean="0"/>
              <a:t>: Continued enforcement and new amendments</a:t>
            </a:r>
          </a:p>
          <a:p>
            <a:r>
              <a:rPr lang="en-US" sz="2900" b="1" dirty="0" smtClean="0"/>
              <a:t>Corporate Sustainability Reporting Directive (CSRD)</a:t>
            </a:r>
            <a:r>
              <a:rPr lang="en-US" sz="2900" dirty="0" smtClean="0"/>
              <a:t>: Mandatory ESG reporting requirements</a:t>
            </a:r>
          </a:p>
          <a:p>
            <a:endParaRPr lang="en-US" dirty="0"/>
          </a:p>
        </p:txBody>
      </p:sp>
      <p:sp>
        <p:nvSpPr>
          <p:cNvPr id="12" name="Pladsholder til indhold 11"/>
          <p:cNvSpPr>
            <a:spLocks noGrp="1"/>
          </p:cNvSpPr>
          <p:nvPr>
            <p:ph sz="half" idx="2"/>
          </p:nvPr>
        </p:nvSpPr>
        <p:spPr>
          <a:xfrm>
            <a:off x="6172200" y="1064525"/>
            <a:ext cx="5181600" cy="2784143"/>
          </a:xfrm>
          <a:ln w="3175">
            <a:solidFill>
              <a:schemeClr val="accent2">
                <a:lumMod val="75000"/>
                <a:alpha val="75000"/>
              </a:schemeClr>
            </a:solidFill>
          </a:ln>
        </p:spPr>
        <p:txBody>
          <a:bodyPr>
            <a:normAutofit fontScale="55000" lnSpcReduction="20000"/>
          </a:bodyPr>
          <a:lstStyle/>
          <a:p>
            <a:pPr marL="0" indent="0">
              <a:buNone/>
            </a:pPr>
            <a:r>
              <a:rPr lang="en-US" b="1" dirty="0"/>
              <a:t>Geopolitical Impact</a:t>
            </a:r>
          </a:p>
          <a:p>
            <a:r>
              <a:rPr lang="en-US" sz="2900" b="1" dirty="0"/>
              <a:t>Russia-Ukraine Conflict</a:t>
            </a:r>
            <a:r>
              <a:rPr lang="en-US" sz="2900" dirty="0"/>
              <a:t>: Ongoing sanctions compliance and supply chain disruptions</a:t>
            </a:r>
          </a:p>
          <a:p>
            <a:r>
              <a:rPr lang="en-US" sz="2900" b="1" dirty="0"/>
              <a:t>Middle East Tensions</a:t>
            </a:r>
            <a:r>
              <a:rPr lang="en-US" sz="2900" dirty="0"/>
              <a:t>: Regional operational risks and compliance complexities</a:t>
            </a:r>
          </a:p>
          <a:p>
            <a:r>
              <a:rPr lang="en-US" sz="2900" b="1" dirty="0"/>
              <a:t>Economic Sanctions</a:t>
            </a:r>
            <a:r>
              <a:rPr lang="en-US" sz="2900" dirty="0"/>
              <a:t>: Increasing scope and complexity of restricted party screening</a:t>
            </a:r>
          </a:p>
          <a:p>
            <a:r>
              <a:rPr lang="en-US" sz="2900" b="1" dirty="0"/>
              <a:t>Trade Barriers</a:t>
            </a:r>
            <a:r>
              <a:rPr lang="en-US" sz="2900" dirty="0"/>
              <a:t>: Evolving import/export controls affecting cross-border operations</a:t>
            </a:r>
          </a:p>
          <a:p>
            <a:r>
              <a:rPr lang="en-US" sz="2900" b="1" dirty="0"/>
              <a:t>Digital Sovereignty Laws</a:t>
            </a:r>
            <a:r>
              <a:rPr lang="en-US" sz="2900" dirty="0"/>
              <a:t>: Regional data localization requirements</a:t>
            </a:r>
          </a:p>
          <a:p>
            <a:endParaRPr lang="en-GB" dirty="0"/>
          </a:p>
        </p:txBody>
      </p:sp>
      <p:sp>
        <p:nvSpPr>
          <p:cNvPr id="13" name="Tekstfelt 12"/>
          <p:cNvSpPr txBox="1"/>
          <p:nvPr/>
        </p:nvSpPr>
        <p:spPr>
          <a:xfrm>
            <a:off x="838200" y="4037056"/>
            <a:ext cx="4989394" cy="2734082"/>
          </a:xfrm>
          <a:prstGeom prst="rect">
            <a:avLst/>
          </a:prstGeom>
          <a:noFill/>
          <a:ln w="3175">
            <a:solidFill>
              <a:schemeClr val="accent2">
                <a:lumMod val="75000"/>
                <a:alpha val="75000"/>
              </a:schemeClr>
            </a:solidFill>
          </a:ln>
        </p:spPr>
        <p:txBody>
          <a:bodyPr wrap="square" rtlCol="0">
            <a:noAutofit/>
          </a:bodyPr>
          <a:lstStyle/>
          <a:p>
            <a:r>
              <a:rPr lang="en-US" b="1" dirty="0" smtClean="0"/>
              <a:t>Stakeholder </a:t>
            </a:r>
            <a:r>
              <a:rPr lang="en-US" b="1" dirty="0"/>
              <a:t>Expectations</a:t>
            </a:r>
          </a:p>
          <a:p>
            <a:pPr marL="228600" indent="-228600">
              <a:lnSpc>
                <a:spcPct val="70000"/>
              </a:lnSpc>
              <a:spcBef>
                <a:spcPts val="1000"/>
              </a:spcBef>
              <a:buFont typeface="Arial" panose="020B0604020202020204" pitchFamily="34" charset="0"/>
              <a:buChar char="•"/>
            </a:pPr>
            <a:r>
              <a:rPr lang="en-US" sz="1600" b="1" dirty="0"/>
              <a:t>Customer Transparency Demands: </a:t>
            </a:r>
            <a:r>
              <a:rPr lang="en-US" sz="1600" dirty="0"/>
              <a:t>Growing expectations for ethical practices disclosure</a:t>
            </a:r>
          </a:p>
          <a:p>
            <a:pPr marL="228600" indent="-228600">
              <a:lnSpc>
                <a:spcPct val="70000"/>
              </a:lnSpc>
              <a:spcBef>
                <a:spcPts val="1000"/>
              </a:spcBef>
              <a:buFont typeface="Arial" panose="020B0604020202020204" pitchFamily="34" charset="0"/>
              <a:buChar char="•"/>
            </a:pPr>
            <a:r>
              <a:rPr lang="en-US" sz="1600" b="1" dirty="0"/>
              <a:t>ESG Reporting Requirements: </a:t>
            </a:r>
            <a:r>
              <a:rPr lang="en-US" sz="1600" dirty="0"/>
              <a:t>Increased scrutiny of environmental and social governance</a:t>
            </a:r>
          </a:p>
          <a:p>
            <a:pPr marL="228600" indent="-228600">
              <a:lnSpc>
                <a:spcPct val="70000"/>
              </a:lnSpc>
              <a:spcBef>
                <a:spcPts val="1000"/>
              </a:spcBef>
              <a:buFont typeface="Arial" panose="020B0604020202020204" pitchFamily="34" charset="0"/>
              <a:buChar char="•"/>
            </a:pPr>
            <a:r>
              <a:rPr lang="en-US" sz="1600" b="1" dirty="0"/>
              <a:t>Supply Chain Due Diligence: </a:t>
            </a:r>
            <a:r>
              <a:rPr lang="en-US" sz="1600" dirty="0"/>
              <a:t>Greater pressure to verify third-party compliance</a:t>
            </a:r>
          </a:p>
          <a:p>
            <a:pPr marL="228600" indent="-228600">
              <a:lnSpc>
                <a:spcPct val="70000"/>
              </a:lnSpc>
              <a:spcBef>
                <a:spcPts val="1000"/>
              </a:spcBef>
              <a:buFont typeface="Arial" panose="020B0604020202020204" pitchFamily="34" charset="0"/>
              <a:buChar char="•"/>
            </a:pPr>
            <a:r>
              <a:rPr lang="en-US" sz="1600" b="1" dirty="0"/>
              <a:t>Reputational Risk Management</a:t>
            </a:r>
            <a:r>
              <a:rPr lang="en-US" sz="1600" dirty="0"/>
              <a:t>: Public expectations for corporate responsibility</a:t>
            </a:r>
          </a:p>
          <a:p>
            <a:pPr marL="228600" indent="-228600">
              <a:lnSpc>
                <a:spcPct val="70000"/>
              </a:lnSpc>
              <a:spcBef>
                <a:spcPts val="1000"/>
              </a:spcBef>
              <a:buFont typeface="Arial" panose="020B0604020202020204" pitchFamily="34" charset="0"/>
              <a:buChar char="•"/>
            </a:pPr>
            <a:r>
              <a:rPr lang="en-US" sz="1600" b="1" dirty="0"/>
              <a:t>Whistleblower Protection Directive: </a:t>
            </a:r>
            <a:r>
              <a:rPr lang="en-US" sz="1600" dirty="0"/>
              <a:t>Enhanced requirements for internal reporting </a:t>
            </a:r>
            <a:r>
              <a:rPr lang="en-US" sz="1600" dirty="0" smtClean="0"/>
              <a:t>channels</a:t>
            </a:r>
            <a:endParaRPr lang="en-GB" dirty="0"/>
          </a:p>
        </p:txBody>
      </p:sp>
      <p:sp>
        <p:nvSpPr>
          <p:cNvPr id="14" name="Pladsholder til indhold 10"/>
          <p:cNvSpPr txBox="1">
            <a:spLocks/>
          </p:cNvSpPr>
          <p:nvPr/>
        </p:nvSpPr>
        <p:spPr>
          <a:xfrm>
            <a:off x="6172200" y="4088692"/>
            <a:ext cx="5181600" cy="2682445"/>
          </a:xfrm>
          <a:prstGeom prst="rect">
            <a:avLst/>
          </a:prstGeom>
          <a:ln w="3175">
            <a:solidFill>
              <a:schemeClr val="accent2">
                <a:lumMod val="75000"/>
                <a:alpha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Strategic Response</a:t>
            </a:r>
          </a:p>
          <a:p>
            <a:r>
              <a:rPr lang="en-US" sz="1600" dirty="0"/>
              <a:t>Implementation of integrated compliance management systems</a:t>
            </a:r>
          </a:p>
          <a:p>
            <a:r>
              <a:rPr lang="en-US" sz="1600" dirty="0"/>
              <a:t>Cross-functional collaboration between legal, IT, and operations</a:t>
            </a:r>
          </a:p>
          <a:p>
            <a:r>
              <a:rPr lang="en-US" sz="1600" dirty="0"/>
              <a:t>Regular risk assessments with scenario planning</a:t>
            </a:r>
          </a:p>
          <a:p>
            <a:r>
              <a:rPr lang="en-US" sz="1600" dirty="0"/>
              <a:t>Investment in compliance technology and automation</a:t>
            </a:r>
          </a:p>
          <a:p>
            <a:endParaRPr lang="en-US" dirty="0"/>
          </a:p>
        </p:txBody>
      </p:sp>
      <p:pic>
        <p:nvPicPr>
          <p:cNvPr id="7" name="Billede 6"/>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224029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e 1"/>
          <p:cNvGrpSpPr/>
          <p:nvPr/>
        </p:nvGrpSpPr>
        <p:grpSpPr>
          <a:xfrm>
            <a:off x="5514" y="-96974"/>
            <a:ext cx="12186485" cy="6954973"/>
            <a:chOff x="1524000" y="1657936"/>
            <a:chExt cx="9144000" cy="5463636"/>
          </a:xfrm>
        </p:grpSpPr>
        <p:pic>
          <p:nvPicPr>
            <p:cNvPr id="3" name="Billede 2" descr="article-0-1CCA379200000578-116_964x576.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524000" y="1657937"/>
              <a:ext cx="9144000" cy="5463635"/>
            </a:xfrm>
            <a:prstGeom prst="rect">
              <a:avLst/>
            </a:prstGeom>
          </p:spPr>
        </p:pic>
        <p:sp>
          <p:nvSpPr>
            <p:cNvPr id="4" name="Rektangel 3"/>
            <p:cNvSpPr/>
            <p:nvPr/>
          </p:nvSpPr>
          <p:spPr>
            <a:xfrm>
              <a:off x="1524000" y="1657936"/>
              <a:ext cx="9144000" cy="642374"/>
            </a:xfrm>
            <a:prstGeom prst="rect">
              <a:avLst/>
            </a:prstGeom>
            <a:gradFill flip="none" rotWithShape="1">
              <a:gsLst>
                <a:gs pos="100000">
                  <a:schemeClr val="bg1"/>
                </a:gs>
                <a:gs pos="0">
                  <a:schemeClr val="bg1">
                    <a:alpha val="0"/>
                  </a:schemeClr>
                </a:gs>
                <a:gs pos="100000">
                  <a:schemeClr val="bg1">
                    <a:alpha val="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grpSp>
    </p:spTree>
    <p:extLst>
      <p:ext uri="{BB962C8B-B14F-4D97-AF65-F5344CB8AC3E}">
        <p14:creationId xmlns:p14="http://schemas.microsoft.com/office/powerpoint/2010/main" val="24430944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e 1"/>
          <p:cNvGrpSpPr/>
          <p:nvPr/>
        </p:nvGrpSpPr>
        <p:grpSpPr>
          <a:xfrm>
            <a:off x="5514" y="-96974"/>
            <a:ext cx="12186485" cy="6954973"/>
            <a:chOff x="1524000" y="1657936"/>
            <a:chExt cx="9144000" cy="5463636"/>
          </a:xfrm>
        </p:grpSpPr>
        <p:pic>
          <p:nvPicPr>
            <p:cNvPr id="3" name="Billede 2" descr="article-0-1CCA379200000578-116_964x576.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524000" y="1657937"/>
              <a:ext cx="9144000" cy="5463635"/>
            </a:xfrm>
            <a:prstGeom prst="rect">
              <a:avLst/>
            </a:prstGeom>
          </p:spPr>
        </p:pic>
        <p:sp>
          <p:nvSpPr>
            <p:cNvPr id="4" name="Rektangel 3"/>
            <p:cNvSpPr/>
            <p:nvPr/>
          </p:nvSpPr>
          <p:spPr>
            <a:xfrm>
              <a:off x="1524000" y="1657936"/>
              <a:ext cx="9144000" cy="642374"/>
            </a:xfrm>
            <a:prstGeom prst="rect">
              <a:avLst/>
            </a:prstGeom>
            <a:gradFill flip="none" rotWithShape="1">
              <a:gsLst>
                <a:gs pos="100000">
                  <a:schemeClr val="bg1"/>
                </a:gs>
                <a:gs pos="0">
                  <a:schemeClr val="bg1">
                    <a:alpha val="0"/>
                  </a:schemeClr>
                </a:gs>
                <a:gs pos="100000">
                  <a:schemeClr val="bg1">
                    <a:alpha val="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5" name="Billedforklaring med nedadgående pil 4"/>
            <p:cNvSpPr/>
            <p:nvPr/>
          </p:nvSpPr>
          <p:spPr>
            <a:xfrm>
              <a:off x="1899422" y="2779542"/>
              <a:ext cx="1102316" cy="495206"/>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Governance</a:t>
              </a:r>
            </a:p>
          </p:txBody>
        </p:sp>
        <p:sp>
          <p:nvSpPr>
            <p:cNvPr id="12" name="Billedforklaring med nedadgående pil 11"/>
            <p:cNvSpPr/>
            <p:nvPr/>
          </p:nvSpPr>
          <p:spPr>
            <a:xfrm>
              <a:off x="8034033" y="3035132"/>
              <a:ext cx="1102316" cy="495206"/>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Compliance</a:t>
              </a:r>
            </a:p>
          </p:txBody>
        </p:sp>
        <p:sp>
          <p:nvSpPr>
            <p:cNvPr id="13" name="Billedforklaring med nedadgående pil 12"/>
            <p:cNvSpPr/>
            <p:nvPr/>
          </p:nvSpPr>
          <p:spPr>
            <a:xfrm>
              <a:off x="6564916" y="3274749"/>
              <a:ext cx="1102316" cy="638973"/>
            </a:xfrm>
            <a:prstGeom prst="downArrowCallout">
              <a:avLst>
                <a:gd name="adj1" fmla="val 17499"/>
                <a:gd name="adj2" fmla="val 20000"/>
                <a:gd name="adj3" fmla="val 21250"/>
                <a:gd name="adj4" fmla="val 6497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100" dirty="0"/>
                <a:t>Risk Management</a:t>
              </a:r>
            </a:p>
          </p:txBody>
        </p:sp>
      </p:grpSp>
    </p:spTree>
    <p:extLst>
      <p:ext uri="{BB962C8B-B14F-4D97-AF65-F5344CB8AC3E}">
        <p14:creationId xmlns:p14="http://schemas.microsoft.com/office/powerpoint/2010/main" val="36418495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article-0-1CCA379200000578-116_964x576.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65416"/>
          </a:xfrm>
          <a:prstGeom prst="rect">
            <a:avLst/>
          </a:prstGeom>
        </p:spPr>
      </p:pic>
      <p:sp>
        <p:nvSpPr>
          <p:cNvPr id="4" name="Rektangel 3"/>
          <p:cNvSpPr/>
          <p:nvPr/>
        </p:nvSpPr>
        <p:spPr>
          <a:xfrm>
            <a:off x="1524000" y="1657936"/>
            <a:ext cx="9144000" cy="642374"/>
          </a:xfrm>
          <a:prstGeom prst="rect">
            <a:avLst/>
          </a:prstGeom>
          <a:gradFill flip="none" rotWithShape="1">
            <a:gsLst>
              <a:gs pos="100000">
                <a:schemeClr val="bg1"/>
              </a:gs>
              <a:gs pos="0">
                <a:schemeClr val="bg1">
                  <a:alpha val="0"/>
                </a:schemeClr>
              </a:gs>
              <a:gs pos="100000">
                <a:schemeClr val="bg1">
                  <a:alpha val="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grpSp>
        <p:nvGrpSpPr>
          <p:cNvPr id="2" name="Gruppe 1"/>
          <p:cNvGrpSpPr/>
          <p:nvPr/>
        </p:nvGrpSpPr>
        <p:grpSpPr>
          <a:xfrm>
            <a:off x="899345" y="150579"/>
            <a:ext cx="11154109" cy="5522258"/>
            <a:chOff x="1843778" y="662642"/>
            <a:chExt cx="8786180" cy="5522258"/>
          </a:xfrm>
        </p:grpSpPr>
        <p:sp>
          <p:nvSpPr>
            <p:cNvPr id="6" name="Bølgestreg 5"/>
            <p:cNvSpPr/>
            <p:nvPr/>
          </p:nvSpPr>
          <p:spPr>
            <a:xfrm>
              <a:off x="3337224" y="1466244"/>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200" dirty="0" smtClean="0"/>
                <a:t>Privacy</a:t>
              </a:r>
              <a:endParaRPr lang="en-GB" sz="1200" dirty="0"/>
            </a:p>
          </p:txBody>
        </p:sp>
        <p:sp>
          <p:nvSpPr>
            <p:cNvPr id="7" name="Pil ned 6"/>
            <p:cNvSpPr/>
            <p:nvPr/>
          </p:nvSpPr>
          <p:spPr>
            <a:xfrm>
              <a:off x="3241372" y="1549515"/>
              <a:ext cx="95853" cy="2284336"/>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8" name="Bølgestreg 7"/>
            <p:cNvSpPr/>
            <p:nvPr/>
          </p:nvSpPr>
          <p:spPr>
            <a:xfrm>
              <a:off x="5183031" y="1594687"/>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smtClean="0"/>
                <a:t>Cloud</a:t>
              </a:r>
              <a:endParaRPr lang="en-GB" sz="1050" dirty="0"/>
            </a:p>
          </p:txBody>
        </p:sp>
        <p:sp>
          <p:nvSpPr>
            <p:cNvPr id="9" name="Pil ned 8"/>
            <p:cNvSpPr/>
            <p:nvPr/>
          </p:nvSpPr>
          <p:spPr>
            <a:xfrm>
              <a:off x="5087179" y="1677958"/>
              <a:ext cx="95853" cy="2500342"/>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1" name="Pil ned 10"/>
            <p:cNvSpPr/>
            <p:nvPr/>
          </p:nvSpPr>
          <p:spPr>
            <a:xfrm>
              <a:off x="5335432" y="2680297"/>
              <a:ext cx="95853" cy="1609128"/>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4" name="Bølgestreg 13"/>
            <p:cNvSpPr/>
            <p:nvPr/>
          </p:nvSpPr>
          <p:spPr>
            <a:xfrm>
              <a:off x="8081959" y="1373198"/>
              <a:ext cx="926582" cy="581234"/>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Incident Management</a:t>
              </a:r>
            </a:p>
          </p:txBody>
        </p:sp>
        <p:sp>
          <p:nvSpPr>
            <p:cNvPr id="15" name="Pil ned 14"/>
            <p:cNvSpPr/>
            <p:nvPr/>
          </p:nvSpPr>
          <p:spPr>
            <a:xfrm>
              <a:off x="7986107" y="1438667"/>
              <a:ext cx="95851" cy="4098534"/>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6" name="Bølgestreg 15"/>
            <p:cNvSpPr/>
            <p:nvPr/>
          </p:nvSpPr>
          <p:spPr>
            <a:xfrm>
              <a:off x="9703376" y="3063673"/>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Business Continuity</a:t>
              </a:r>
            </a:p>
          </p:txBody>
        </p:sp>
        <p:sp>
          <p:nvSpPr>
            <p:cNvPr id="17" name="Pil ned 16"/>
            <p:cNvSpPr/>
            <p:nvPr/>
          </p:nvSpPr>
          <p:spPr>
            <a:xfrm>
              <a:off x="9607524" y="3146945"/>
              <a:ext cx="95853" cy="1142481"/>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8" name="Bølgestreg 17"/>
            <p:cNvSpPr/>
            <p:nvPr/>
          </p:nvSpPr>
          <p:spPr>
            <a:xfrm>
              <a:off x="3840985" y="2513754"/>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Problem Management</a:t>
              </a:r>
            </a:p>
          </p:txBody>
        </p:sp>
        <p:sp>
          <p:nvSpPr>
            <p:cNvPr id="19" name="Pil ned 18"/>
            <p:cNvSpPr/>
            <p:nvPr/>
          </p:nvSpPr>
          <p:spPr>
            <a:xfrm>
              <a:off x="3745133" y="2597025"/>
              <a:ext cx="95853" cy="2911600"/>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0" name="Bølgestreg 19"/>
            <p:cNvSpPr/>
            <p:nvPr/>
          </p:nvSpPr>
          <p:spPr>
            <a:xfrm>
              <a:off x="6405792" y="1663815"/>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Response planning</a:t>
              </a:r>
            </a:p>
          </p:txBody>
        </p:sp>
        <p:sp>
          <p:nvSpPr>
            <p:cNvPr id="21" name="Pil ned 20"/>
            <p:cNvSpPr/>
            <p:nvPr/>
          </p:nvSpPr>
          <p:spPr>
            <a:xfrm>
              <a:off x="6309940" y="1747086"/>
              <a:ext cx="95853" cy="2500342"/>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0" name="Bølgestreg 9"/>
            <p:cNvSpPr/>
            <p:nvPr/>
          </p:nvSpPr>
          <p:spPr>
            <a:xfrm>
              <a:off x="5431284" y="2597026"/>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200" dirty="0" smtClean="0"/>
                <a:t>Cyber security</a:t>
              </a:r>
              <a:endParaRPr lang="en-GB" sz="1200" dirty="0"/>
            </a:p>
          </p:txBody>
        </p:sp>
        <p:sp>
          <p:nvSpPr>
            <p:cNvPr id="22" name="Pil ned 21"/>
            <p:cNvSpPr/>
            <p:nvPr/>
          </p:nvSpPr>
          <p:spPr>
            <a:xfrm>
              <a:off x="4480921" y="1262858"/>
              <a:ext cx="146394" cy="2652162"/>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3" name="Bølgestreg 22"/>
            <p:cNvSpPr/>
            <p:nvPr/>
          </p:nvSpPr>
          <p:spPr>
            <a:xfrm>
              <a:off x="4498443" y="831639"/>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smtClean="0"/>
                <a:t>Legal</a:t>
              </a:r>
              <a:endParaRPr lang="en-GB" sz="1050" dirty="0"/>
            </a:p>
          </p:txBody>
        </p:sp>
        <p:sp>
          <p:nvSpPr>
            <p:cNvPr id="24" name="Bølgestreg 23"/>
            <p:cNvSpPr/>
            <p:nvPr/>
          </p:nvSpPr>
          <p:spPr>
            <a:xfrm>
              <a:off x="2662425" y="662642"/>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Disaster recovery</a:t>
              </a:r>
            </a:p>
          </p:txBody>
        </p:sp>
        <p:sp>
          <p:nvSpPr>
            <p:cNvPr id="25" name="Pil ned 24"/>
            <p:cNvSpPr/>
            <p:nvPr/>
          </p:nvSpPr>
          <p:spPr>
            <a:xfrm>
              <a:off x="2566573" y="745913"/>
              <a:ext cx="95853" cy="5438987"/>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6" name="Pil ned 25"/>
            <p:cNvSpPr/>
            <p:nvPr/>
          </p:nvSpPr>
          <p:spPr>
            <a:xfrm>
              <a:off x="1843778" y="2569172"/>
              <a:ext cx="95853" cy="2577503"/>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7" name="Bølgestreg 26"/>
            <p:cNvSpPr/>
            <p:nvPr/>
          </p:nvSpPr>
          <p:spPr>
            <a:xfrm>
              <a:off x="1939630" y="2485901"/>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Security measures</a:t>
              </a:r>
            </a:p>
          </p:txBody>
        </p:sp>
        <p:sp>
          <p:nvSpPr>
            <p:cNvPr id="28" name="Pil ned 27"/>
            <p:cNvSpPr/>
            <p:nvPr/>
          </p:nvSpPr>
          <p:spPr>
            <a:xfrm>
              <a:off x="8912689" y="2348230"/>
              <a:ext cx="95853" cy="2366645"/>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9" name="Bølgestreg 28"/>
            <p:cNvSpPr/>
            <p:nvPr/>
          </p:nvSpPr>
          <p:spPr>
            <a:xfrm>
              <a:off x="9008541" y="2264959"/>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Contract Management</a:t>
              </a:r>
            </a:p>
          </p:txBody>
        </p:sp>
        <p:sp>
          <p:nvSpPr>
            <p:cNvPr id="30" name="Bølgestreg 29"/>
            <p:cNvSpPr/>
            <p:nvPr/>
          </p:nvSpPr>
          <p:spPr>
            <a:xfrm>
              <a:off x="6972191" y="3216073"/>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Document Management</a:t>
              </a:r>
            </a:p>
          </p:txBody>
        </p:sp>
        <p:sp>
          <p:nvSpPr>
            <p:cNvPr id="31" name="Pil ned 30"/>
            <p:cNvSpPr/>
            <p:nvPr/>
          </p:nvSpPr>
          <p:spPr>
            <a:xfrm>
              <a:off x="6876339" y="3299345"/>
              <a:ext cx="95853" cy="1142481"/>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grpSp>
      <p:sp>
        <p:nvSpPr>
          <p:cNvPr id="32" name="Billedforklaring med nedadgående pil 31"/>
          <p:cNvSpPr/>
          <p:nvPr/>
        </p:nvSpPr>
        <p:spPr>
          <a:xfrm>
            <a:off x="505850" y="1330782"/>
            <a:ext cx="1469090" cy="630376"/>
          </a:xfrm>
          <a:prstGeom prst="downArrowCallou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Governance</a:t>
            </a:r>
          </a:p>
        </p:txBody>
      </p:sp>
      <p:sp>
        <p:nvSpPr>
          <p:cNvPr id="33" name="Billedforklaring med nedadgående pil 32"/>
          <p:cNvSpPr/>
          <p:nvPr/>
        </p:nvSpPr>
        <p:spPr>
          <a:xfrm>
            <a:off x="8681632" y="1656137"/>
            <a:ext cx="1469090" cy="630376"/>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Compliance</a:t>
            </a:r>
          </a:p>
        </p:txBody>
      </p:sp>
      <p:sp>
        <p:nvSpPr>
          <p:cNvPr id="35" name="Billedforklaring med nedadgående pil 34"/>
          <p:cNvSpPr/>
          <p:nvPr/>
        </p:nvSpPr>
        <p:spPr>
          <a:xfrm>
            <a:off x="6723695" y="1961159"/>
            <a:ext cx="1469090" cy="813385"/>
          </a:xfrm>
          <a:prstGeom prst="downArrowCallout">
            <a:avLst>
              <a:gd name="adj1" fmla="val 17499"/>
              <a:gd name="adj2" fmla="val 20000"/>
              <a:gd name="adj3" fmla="val 21250"/>
              <a:gd name="adj4" fmla="val 6497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100" dirty="0"/>
              <a:t>Risk Management</a:t>
            </a:r>
          </a:p>
        </p:txBody>
      </p:sp>
    </p:spTree>
    <p:extLst>
      <p:ext uri="{BB962C8B-B14F-4D97-AF65-F5344CB8AC3E}">
        <p14:creationId xmlns:p14="http://schemas.microsoft.com/office/powerpoint/2010/main" val="1618110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led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tel 2"/>
          <p:cNvSpPr>
            <a:spLocks noGrp="1"/>
          </p:cNvSpPr>
          <p:nvPr>
            <p:ph type="title"/>
          </p:nvPr>
        </p:nvSpPr>
        <p:spPr/>
        <p:txBody>
          <a:bodyPr/>
          <a:lstStyle/>
          <a:p>
            <a:r>
              <a:rPr lang="en-US" dirty="0">
                <a:solidFill>
                  <a:schemeClr val="accent2">
                    <a:lumMod val="75000"/>
                  </a:schemeClr>
                </a:solidFill>
              </a:rPr>
              <a:t>Defining Compliance in Practical Terms</a:t>
            </a:r>
            <a:endParaRPr lang="en-GB" dirty="0">
              <a:solidFill>
                <a:schemeClr val="accent2">
                  <a:lumMod val="75000"/>
                </a:schemeClr>
              </a:solidFill>
            </a:endParaRPr>
          </a:p>
        </p:txBody>
      </p:sp>
      <p:sp>
        <p:nvSpPr>
          <p:cNvPr id="9" name="Pladsholder til indhold 8"/>
          <p:cNvSpPr>
            <a:spLocks noGrp="1"/>
          </p:cNvSpPr>
          <p:nvPr>
            <p:ph sz="half" idx="1"/>
          </p:nvPr>
        </p:nvSpPr>
        <p:spPr>
          <a:xfrm>
            <a:off x="838200" y="1690688"/>
            <a:ext cx="5181600" cy="3590997"/>
          </a:xfrm>
          <a:solidFill>
            <a:schemeClr val="accent1"/>
          </a:solidFill>
        </p:spPr>
        <p:txBody>
          <a:bodyPr>
            <a:normAutofit lnSpcReduction="10000"/>
          </a:bodyPr>
          <a:lstStyle/>
          <a:p>
            <a:pPr marL="0" indent="0">
              <a:buNone/>
            </a:pPr>
            <a:r>
              <a:rPr lang="en-US" b="1" dirty="0"/>
              <a:t>Compliance Dimensions</a:t>
            </a:r>
          </a:p>
          <a:p>
            <a:r>
              <a:rPr lang="en-US" b="1" dirty="0"/>
              <a:t>Outcome</a:t>
            </a:r>
            <a:r>
              <a:rPr lang="en-US" dirty="0"/>
              <a:t>: Demonstrable adherence to requirements</a:t>
            </a:r>
          </a:p>
          <a:p>
            <a:r>
              <a:rPr lang="en-US" b="1" dirty="0"/>
              <a:t>Activity</a:t>
            </a:r>
            <a:r>
              <a:rPr lang="en-US" dirty="0"/>
              <a:t>: Processes to ensure requirements are met</a:t>
            </a:r>
          </a:p>
          <a:p>
            <a:r>
              <a:rPr lang="en-US" b="1" dirty="0"/>
              <a:t>Function</a:t>
            </a:r>
            <a:r>
              <a:rPr lang="en-US" dirty="0"/>
              <a:t>: Organizational structure providing oversight</a:t>
            </a:r>
          </a:p>
          <a:p>
            <a:endParaRPr lang="en-GB" dirty="0"/>
          </a:p>
        </p:txBody>
      </p:sp>
      <p:sp>
        <p:nvSpPr>
          <p:cNvPr id="10" name="Pladsholder til indhold 9"/>
          <p:cNvSpPr>
            <a:spLocks noGrp="1"/>
          </p:cNvSpPr>
          <p:nvPr>
            <p:ph sz="half" idx="2"/>
          </p:nvPr>
        </p:nvSpPr>
        <p:spPr>
          <a:xfrm>
            <a:off x="6172200" y="1690689"/>
            <a:ext cx="5181600" cy="3590996"/>
          </a:xfrm>
          <a:solidFill>
            <a:schemeClr val="accent1"/>
          </a:solidFill>
        </p:spPr>
        <p:txBody>
          <a:bodyPr>
            <a:normAutofit lnSpcReduction="10000"/>
          </a:bodyPr>
          <a:lstStyle/>
          <a:p>
            <a:pPr marL="0" indent="0">
              <a:buNone/>
            </a:pPr>
            <a:r>
              <a:rPr lang="en-US" b="1" dirty="0"/>
              <a:t>Regulatory Spectrum</a:t>
            </a:r>
          </a:p>
          <a:p>
            <a:r>
              <a:rPr lang="en-US" b="1" dirty="0"/>
              <a:t>Hard Law</a:t>
            </a:r>
            <a:r>
              <a:rPr lang="en-US" dirty="0"/>
              <a:t>: Legally binding requirements with formal sanctions</a:t>
            </a:r>
          </a:p>
          <a:p>
            <a:r>
              <a:rPr lang="en-US" b="1" dirty="0"/>
              <a:t>Soft Law</a:t>
            </a:r>
            <a:r>
              <a:rPr lang="en-US" dirty="0"/>
              <a:t>: Guidelines, standards, and best practices</a:t>
            </a:r>
          </a:p>
          <a:p>
            <a:r>
              <a:rPr lang="en-US" b="1" dirty="0"/>
              <a:t>Social Requirements</a:t>
            </a:r>
            <a:r>
              <a:rPr lang="en-US" dirty="0"/>
              <a:t>: Stakeholder expectations and ethical norms</a:t>
            </a:r>
          </a:p>
          <a:p>
            <a:pPr marL="0" indent="0">
              <a:buNone/>
            </a:pPr>
            <a:endParaRPr lang="en-GB" dirty="0"/>
          </a:p>
        </p:txBody>
      </p:sp>
      <p:pic>
        <p:nvPicPr>
          <p:cNvPr id="11" name="Billede 10"/>
          <p:cNvPicPr>
            <a:picLocks noChangeAspect="1"/>
          </p:cNvPicPr>
          <p:nvPr/>
        </p:nvPicPr>
        <p:blipFill>
          <a:blip r:embed="rId4"/>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467173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What Is Compliance? </a:t>
            </a:r>
          </a:p>
        </p:txBody>
      </p:sp>
      <p:sp>
        <p:nvSpPr>
          <p:cNvPr id="3" name="Pladsholder til indhold 2"/>
          <p:cNvSpPr>
            <a:spLocks noGrp="1"/>
          </p:cNvSpPr>
          <p:nvPr>
            <p:ph sz="half" idx="1"/>
          </p:nvPr>
        </p:nvSpPr>
        <p:spPr>
          <a:xfrm>
            <a:off x="838200" y="1825625"/>
            <a:ext cx="5193144" cy="1779724"/>
          </a:xfrm>
          <a:solidFill>
            <a:schemeClr val="accent1"/>
          </a:solidFill>
        </p:spPr>
        <p:txBody>
          <a:bodyPr>
            <a:normAutofit fontScale="85000" lnSpcReduction="20000"/>
          </a:bodyPr>
          <a:lstStyle/>
          <a:p>
            <a:pPr marL="0" indent="0">
              <a:buNone/>
            </a:pPr>
            <a:r>
              <a:rPr lang="en-GB" dirty="0"/>
              <a:t>Is it an outcome?</a:t>
            </a:r>
          </a:p>
          <a:p>
            <a:pPr marL="0" indent="0">
              <a:buNone/>
            </a:pPr>
            <a:r>
              <a:rPr lang="en-US" dirty="0"/>
              <a:t>Organizations engage in various activities to comply with laws, rules, policies, codes, etc., or “be in compliance.” </a:t>
            </a:r>
            <a:br>
              <a:rPr lang="en-US" dirty="0"/>
            </a:br>
            <a:endParaRPr lang="da-DK" dirty="0"/>
          </a:p>
        </p:txBody>
      </p:sp>
      <p:sp>
        <p:nvSpPr>
          <p:cNvPr id="7" name="Pladsholder til indhold 2"/>
          <p:cNvSpPr>
            <a:spLocks noGrp="1"/>
          </p:cNvSpPr>
          <p:nvPr>
            <p:ph sz="half" idx="1"/>
          </p:nvPr>
        </p:nvSpPr>
        <p:spPr>
          <a:xfrm>
            <a:off x="6197601" y="1825625"/>
            <a:ext cx="5661890" cy="1779724"/>
          </a:xfrm>
          <a:solidFill>
            <a:schemeClr val="accent1"/>
          </a:solidFill>
        </p:spPr>
        <p:txBody>
          <a:bodyPr>
            <a:normAutofit fontScale="70000" lnSpcReduction="20000"/>
          </a:bodyPr>
          <a:lstStyle/>
          <a:p>
            <a:pPr marL="0" indent="0">
              <a:buNone/>
            </a:pPr>
            <a:r>
              <a:rPr lang="en-GB" dirty="0"/>
              <a:t>Is it a category of risk ?</a:t>
            </a:r>
          </a:p>
          <a:p>
            <a:pPr marL="0" indent="0">
              <a:buNone/>
            </a:pPr>
            <a:r>
              <a:rPr lang="en-US" dirty="0"/>
              <a:t>There are risks for organizations related to both compliance and noncompliance. Their impacts may be in the form of</a:t>
            </a:r>
            <a:br>
              <a:rPr lang="en-US" dirty="0"/>
            </a:br>
            <a:r>
              <a:rPr lang="en-US" dirty="0"/>
              <a:t>rewards or penalties, which may be tangible or intangible. </a:t>
            </a:r>
            <a:br>
              <a:rPr lang="en-US" dirty="0"/>
            </a:br>
            <a:endParaRPr lang="da-DK" dirty="0"/>
          </a:p>
        </p:txBody>
      </p:sp>
      <p:sp>
        <p:nvSpPr>
          <p:cNvPr id="8" name="Pladsholder til indhold 2"/>
          <p:cNvSpPr>
            <a:spLocks noGrp="1"/>
          </p:cNvSpPr>
          <p:nvPr>
            <p:ph sz="half" idx="1"/>
          </p:nvPr>
        </p:nvSpPr>
        <p:spPr>
          <a:xfrm>
            <a:off x="838199" y="4017818"/>
            <a:ext cx="5193145" cy="1779724"/>
          </a:xfrm>
          <a:solidFill>
            <a:schemeClr val="accent1"/>
          </a:solidFill>
        </p:spPr>
        <p:txBody>
          <a:bodyPr>
            <a:normAutofit fontScale="62500" lnSpcReduction="20000"/>
          </a:bodyPr>
          <a:lstStyle/>
          <a:p>
            <a:pPr marL="0" indent="0">
              <a:buNone/>
            </a:pPr>
            <a:r>
              <a:rPr lang="da-DK" dirty="0"/>
              <a:t>Is it </a:t>
            </a:r>
            <a:r>
              <a:rPr lang="en-US" dirty="0"/>
              <a:t>a role or organizational department ?</a:t>
            </a:r>
          </a:p>
          <a:p>
            <a:pPr marL="0" indent="0">
              <a:buNone/>
            </a:pPr>
            <a:r>
              <a:rPr lang="en-US" dirty="0"/>
              <a:t>Frequently, compliance is also used to refer to a role or department established to meet particular requirements and</a:t>
            </a:r>
            <a:br>
              <a:rPr lang="en-US" dirty="0"/>
            </a:br>
            <a:r>
              <a:rPr lang="en-US" dirty="0"/>
              <a:t>expectations or provide oversight, expertise, check and challenge, monitoring, testing, or assurance on compliance-related matters. </a:t>
            </a:r>
            <a:br>
              <a:rPr lang="en-US" dirty="0"/>
            </a:br>
            <a:endParaRPr lang="da-DK" dirty="0"/>
          </a:p>
        </p:txBody>
      </p:sp>
      <p:sp>
        <p:nvSpPr>
          <p:cNvPr id="9" name="Pladsholder til indhold 2"/>
          <p:cNvSpPr>
            <a:spLocks noGrp="1"/>
          </p:cNvSpPr>
          <p:nvPr>
            <p:ph sz="half" idx="1"/>
          </p:nvPr>
        </p:nvSpPr>
        <p:spPr>
          <a:xfrm>
            <a:off x="6197601" y="4017818"/>
            <a:ext cx="5419436" cy="1779724"/>
          </a:xfrm>
          <a:solidFill>
            <a:schemeClr val="accent1"/>
          </a:solidFill>
        </p:spPr>
        <p:txBody>
          <a:bodyPr>
            <a:normAutofit fontScale="77500" lnSpcReduction="20000"/>
          </a:bodyPr>
          <a:lstStyle/>
          <a:p>
            <a:pPr marL="0" indent="0">
              <a:buNone/>
            </a:pPr>
            <a:r>
              <a:rPr lang="en-US" dirty="0"/>
              <a:t>Is it </a:t>
            </a:r>
            <a:r>
              <a:rPr lang="da-DK" dirty="0"/>
              <a:t>a set of </a:t>
            </a:r>
            <a:r>
              <a:rPr lang="en-GB" dirty="0"/>
              <a:t>activities</a:t>
            </a:r>
            <a:r>
              <a:rPr lang="da-DK" dirty="0"/>
              <a:t> ?</a:t>
            </a:r>
            <a:br>
              <a:rPr lang="da-DK" dirty="0"/>
            </a:br>
            <a:r>
              <a:rPr lang="en-US" dirty="0"/>
              <a:t>Compliance may refer to the processes and controls designed to achieve, support, monitor, surveille, check, test, challenge, or confirm compliance. </a:t>
            </a:r>
            <a:br>
              <a:rPr lang="en-US" dirty="0"/>
            </a:br>
            <a:r>
              <a:rPr lang="en-US" dirty="0"/>
              <a:t/>
            </a:r>
            <a:br>
              <a:rPr lang="en-US" dirty="0"/>
            </a:br>
            <a:endParaRPr lang="da-DK" dirty="0"/>
          </a:p>
        </p:txBody>
      </p:sp>
      <p:pic>
        <p:nvPicPr>
          <p:cNvPr id="10" name="Billede 9"/>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767794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11" name="Rektangel med afrundet, diagonalt hjørne 10"/>
          <p:cNvSpPr/>
          <p:nvPr/>
        </p:nvSpPr>
        <p:spPr>
          <a:xfrm>
            <a:off x="8303493" y="1681162"/>
            <a:ext cx="3421353" cy="4571567"/>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ktangel med afrundet, diagonalt hjørne 9"/>
          <p:cNvSpPr/>
          <p:nvPr/>
        </p:nvSpPr>
        <p:spPr>
          <a:xfrm>
            <a:off x="4492769" y="1681163"/>
            <a:ext cx="3421353" cy="4571567"/>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ktangel med afrundet, diagonalt hjørne 8"/>
          <p:cNvSpPr/>
          <p:nvPr/>
        </p:nvSpPr>
        <p:spPr>
          <a:xfrm>
            <a:off x="628073" y="1690688"/>
            <a:ext cx="3421353" cy="4571567"/>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el 1"/>
          <p:cNvSpPr>
            <a:spLocks noGrp="1"/>
          </p:cNvSpPr>
          <p:nvPr>
            <p:ph type="title"/>
          </p:nvPr>
        </p:nvSpPr>
        <p:spPr/>
        <p:txBody>
          <a:bodyPr/>
          <a:lstStyle/>
          <a:p>
            <a:r>
              <a:rPr lang="en-GB" dirty="0"/>
              <a:t>Basics of compliance</a:t>
            </a:r>
          </a:p>
        </p:txBody>
      </p:sp>
      <p:sp>
        <p:nvSpPr>
          <p:cNvPr id="3" name="Pladsholder til tekst 2"/>
          <p:cNvSpPr>
            <a:spLocks noGrp="1"/>
          </p:cNvSpPr>
          <p:nvPr>
            <p:ph type="body" idx="1"/>
          </p:nvPr>
        </p:nvSpPr>
        <p:spPr>
          <a:xfrm>
            <a:off x="839789" y="1681163"/>
            <a:ext cx="3209638" cy="823912"/>
          </a:xfrm>
        </p:spPr>
        <p:txBody>
          <a:bodyPr/>
          <a:lstStyle/>
          <a:p>
            <a:r>
              <a:rPr lang="en-GB" dirty="0"/>
              <a:t>Soft laws (optional)</a:t>
            </a:r>
          </a:p>
        </p:txBody>
      </p:sp>
      <p:sp>
        <p:nvSpPr>
          <p:cNvPr id="4" name="Pladsholder til indhold 3"/>
          <p:cNvSpPr>
            <a:spLocks noGrp="1"/>
          </p:cNvSpPr>
          <p:nvPr>
            <p:ph sz="half" idx="2"/>
          </p:nvPr>
        </p:nvSpPr>
        <p:spPr>
          <a:xfrm>
            <a:off x="839788" y="2505075"/>
            <a:ext cx="2697739" cy="3684588"/>
          </a:xfrm>
        </p:spPr>
        <p:txBody>
          <a:bodyPr>
            <a:normAutofit/>
          </a:bodyPr>
          <a:lstStyle/>
          <a:p>
            <a:r>
              <a:rPr lang="en-GB" sz="2000" dirty="0"/>
              <a:t>Organizations impose these internally</a:t>
            </a:r>
          </a:p>
          <a:p>
            <a:r>
              <a:rPr lang="en-GB" sz="2000" dirty="0"/>
              <a:t>Can be imposed by mother company or cooperation partner</a:t>
            </a:r>
          </a:p>
          <a:p>
            <a:r>
              <a:rPr lang="en-GB" sz="2000" dirty="0"/>
              <a:t>Can be imposed by contracts</a:t>
            </a:r>
          </a:p>
        </p:txBody>
      </p:sp>
      <p:sp>
        <p:nvSpPr>
          <p:cNvPr id="5" name="Pladsholder til tekst 4"/>
          <p:cNvSpPr>
            <a:spLocks noGrp="1"/>
          </p:cNvSpPr>
          <p:nvPr>
            <p:ph type="body" sz="quarter" idx="3"/>
          </p:nvPr>
        </p:nvSpPr>
        <p:spPr>
          <a:xfrm>
            <a:off x="8746836" y="1681163"/>
            <a:ext cx="2608552" cy="823912"/>
          </a:xfrm>
        </p:spPr>
        <p:txBody>
          <a:bodyPr/>
          <a:lstStyle/>
          <a:p>
            <a:r>
              <a:rPr lang="en-GB" dirty="0"/>
              <a:t>Hard laws (mandatory)</a:t>
            </a:r>
          </a:p>
        </p:txBody>
      </p:sp>
      <p:sp>
        <p:nvSpPr>
          <p:cNvPr id="6" name="Pladsholder til indhold 5"/>
          <p:cNvSpPr>
            <a:spLocks noGrp="1"/>
          </p:cNvSpPr>
          <p:nvPr>
            <p:ph sz="quarter" idx="4"/>
          </p:nvPr>
        </p:nvSpPr>
        <p:spPr>
          <a:xfrm>
            <a:off x="8506690" y="2505075"/>
            <a:ext cx="2848697" cy="3684588"/>
          </a:xfrm>
        </p:spPr>
        <p:txBody>
          <a:bodyPr>
            <a:noAutofit/>
          </a:bodyPr>
          <a:lstStyle/>
          <a:p>
            <a:r>
              <a:rPr lang="en-GB" sz="2000" dirty="0"/>
              <a:t>Local, national or international regulators impose these</a:t>
            </a:r>
          </a:p>
          <a:p>
            <a:endParaRPr lang="en-GB" sz="2000" dirty="0"/>
          </a:p>
          <a:p>
            <a:r>
              <a:rPr lang="en-GB" sz="2000" dirty="0"/>
              <a:t>Examples: GDPR, environmental, tax laws, UK Anti-bribery Act, </a:t>
            </a:r>
            <a:r>
              <a:rPr lang="en-GB" sz="2000" dirty="0" smtClean="0"/>
              <a:t>SOX, NIS2, DORA</a:t>
            </a:r>
            <a:endParaRPr lang="en-GB" sz="2000" dirty="0"/>
          </a:p>
          <a:p>
            <a:r>
              <a:rPr lang="en-GB" sz="2000" dirty="0"/>
              <a:t>Could also be market regulated: PCI-DSS, MIFID, Basel3, BIS-IOSCO</a:t>
            </a:r>
          </a:p>
          <a:p>
            <a:pPr marL="0" indent="0">
              <a:buNone/>
            </a:pPr>
            <a:endParaRPr lang="en-GB" sz="2000" dirty="0"/>
          </a:p>
        </p:txBody>
      </p:sp>
      <p:sp>
        <p:nvSpPr>
          <p:cNvPr id="7" name="Pladsholder til tekst 4"/>
          <p:cNvSpPr txBox="1">
            <a:spLocks/>
          </p:cNvSpPr>
          <p:nvPr/>
        </p:nvSpPr>
        <p:spPr>
          <a:xfrm>
            <a:off x="5093855" y="1681163"/>
            <a:ext cx="2608552"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smtClean="0"/>
              <a:t>Social laws (quasi)</a:t>
            </a:r>
            <a:endParaRPr lang="en-GB" dirty="0"/>
          </a:p>
        </p:txBody>
      </p:sp>
      <p:sp>
        <p:nvSpPr>
          <p:cNvPr id="8" name="Pladsholder til indhold 3"/>
          <p:cNvSpPr txBox="1">
            <a:spLocks/>
          </p:cNvSpPr>
          <p:nvPr/>
        </p:nvSpPr>
        <p:spPr>
          <a:xfrm>
            <a:off x="5093855" y="2505075"/>
            <a:ext cx="2697739" cy="3684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smtClean="0"/>
              <a:t>Organizations impose these internally to reflect social or environmental considerations</a:t>
            </a:r>
          </a:p>
          <a:p>
            <a:r>
              <a:rPr lang="en-GB" sz="2000" dirty="0" smtClean="0"/>
              <a:t>May be imposed by mother company or cooperation partner</a:t>
            </a:r>
          </a:p>
          <a:p>
            <a:r>
              <a:rPr lang="en-GB" sz="2000" dirty="0" smtClean="0"/>
              <a:t>May be imposed by contracts</a:t>
            </a:r>
            <a:endParaRPr lang="en-GB" sz="2000" dirty="0"/>
          </a:p>
        </p:txBody>
      </p:sp>
      <p:pic>
        <p:nvPicPr>
          <p:cNvPr id="12" name="Billede 11"/>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601799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13252" y="0"/>
            <a:ext cx="12165496" cy="6858000"/>
          </a:xfrm>
          <a:prstGeom prst="rect">
            <a:avLst/>
          </a:prstGeom>
        </p:spPr>
      </p:pic>
    </p:spTree>
    <p:extLst>
      <p:ext uri="{BB962C8B-B14F-4D97-AF65-F5344CB8AC3E}">
        <p14:creationId xmlns:p14="http://schemas.microsoft.com/office/powerpoint/2010/main" val="10814222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solidFill>
            <a:schemeClr val="accent1">
              <a:lumMod val="60000"/>
              <a:lumOff val="40000"/>
            </a:schemeClr>
          </a:solidFill>
        </p:spPr>
        <p:txBody>
          <a:bodyPr/>
          <a:lstStyle/>
          <a:p>
            <a:r>
              <a:rPr lang="en-US" dirty="0" smtClean="0"/>
              <a:t>Building Blocks of Compliance</a:t>
            </a:r>
            <a:endParaRPr lang="en-US" dirty="0"/>
          </a:p>
        </p:txBody>
      </p:sp>
      <p:sp>
        <p:nvSpPr>
          <p:cNvPr id="3" name="Pladsholder til indhold 2"/>
          <p:cNvSpPr>
            <a:spLocks noGrp="1"/>
          </p:cNvSpPr>
          <p:nvPr>
            <p:ph sz="half" idx="1"/>
          </p:nvPr>
        </p:nvSpPr>
        <p:spPr>
          <a:solidFill>
            <a:schemeClr val="accent1">
              <a:lumMod val="60000"/>
              <a:lumOff val="40000"/>
            </a:schemeClr>
          </a:solidFill>
        </p:spPr>
        <p:txBody>
          <a:bodyPr>
            <a:normAutofit fontScale="92500"/>
          </a:bodyPr>
          <a:lstStyle/>
          <a:p>
            <a:pPr marL="0" indent="0">
              <a:buNone/>
            </a:pPr>
            <a:r>
              <a:rPr lang="en-US" b="1" dirty="0"/>
              <a:t>Mandate and </a:t>
            </a:r>
            <a:r>
              <a:rPr lang="en-US" b="1" dirty="0" smtClean="0"/>
              <a:t>Authority</a:t>
            </a:r>
          </a:p>
          <a:p>
            <a:r>
              <a:rPr lang="en-US" sz="2400" dirty="0" smtClean="0"/>
              <a:t>Formal </a:t>
            </a:r>
            <a:r>
              <a:rPr lang="en-US" sz="2400" dirty="0"/>
              <a:t>charter from the </a:t>
            </a:r>
            <a:r>
              <a:rPr lang="en-US" sz="2400" dirty="0" smtClean="0"/>
              <a:t>board/executive</a:t>
            </a:r>
          </a:p>
          <a:p>
            <a:r>
              <a:rPr lang="en-US" sz="2400" dirty="0" smtClean="0"/>
              <a:t>Clearly </a:t>
            </a:r>
            <a:r>
              <a:rPr lang="en-US" sz="2400" dirty="0"/>
              <a:t>defined roles, decision rights, and escalation </a:t>
            </a:r>
            <a:r>
              <a:rPr lang="en-US" sz="2400" dirty="0" smtClean="0"/>
              <a:t>protocols</a:t>
            </a:r>
          </a:p>
          <a:p>
            <a:pPr marL="0" indent="0">
              <a:buNone/>
            </a:pPr>
            <a:r>
              <a:rPr lang="en-US" b="1" dirty="0" smtClean="0"/>
              <a:t>Resources </a:t>
            </a:r>
            <a:r>
              <a:rPr lang="en-US" b="1" dirty="0"/>
              <a:t>and </a:t>
            </a:r>
            <a:r>
              <a:rPr lang="en-US" b="1" dirty="0" smtClean="0"/>
              <a:t>Expertise</a:t>
            </a:r>
          </a:p>
          <a:p>
            <a:r>
              <a:rPr lang="en-US" sz="2400" dirty="0"/>
              <a:t>Adequate budget, staffing, training</a:t>
            </a:r>
          </a:p>
          <a:p>
            <a:r>
              <a:rPr lang="en-US" sz="2400" dirty="0"/>
              <a:t>Legal, industry, technical, and behavioral science skill sets</a:t>
            </a:r>
            <a:endParaRPr lang="en-GB" sz="2400" dirty="0"/>
          </a:p>
        </p:txBody>
      </p:sp>
      <p:sp>
        <p:nvSpPr>
          <p:cNvPr id="4" name="Pladsholder til indhold 3"/>
          <p:cNvSpPr>
            <a:spLocks noGrp="1"/>
          </p:cNvSpPr>
          <p:nvPr>
            <p:ph sz="half" idx="2"/>
          </p:nvPr>
        </p:nvSpPr>
        <p:spPr>
          <a:solidFill>
            <a:schemeClr val="accent1">
              <a:lumMod val="60000"/>
              <a:lumOff val="40000"/>
            </a:schemeClr>
          </a:solidFill>
        </p:spPr>
        <p:txBody>
          <a:bodyPr>
            <a:normAutofit fontScale="92500"/>
          </a:bodyPr>
          <a:lstStyle/>
          <a:p>
            <a:pPr marL="0" indent="0">
              <a:buNone/>
            </a:pPr>
            <a:r>
              <a:rPr lang="en-US" b="1" dirty="0"/>
              <a:t>Access to Information</a:t>
            </a:r>
          </a:p>
          <a:p>
            <a:r>
              <a:rPr lang="en-US" dirty="0" smtClean="0"/>
              <a:t>Data</a:t>
            </a:r>
            <a:r>
              <a:rPr lang="en-US" dirty="0"/>
              <a:t>, documents, systems, and employee </a:t>
            </a:r>
            <a:r>
              <a:rPr lang="en-US" dirty="0" smtClean="0"/>
              <a:t>interviews</a:t>
            </a:r>
          </a:p>
          <a:p>
            <a:r>
              <a:rPr lang="en-US" dirty="0" smtClean="0"/>
              <a:t>Early </a:t>
            </a:r>
            <a:r>
              <a:rPr lang="en-US" dirty="0"/>
              <a:t>involvement in new </a:t>
            </a:r>
            <a:r>
              <a:rPr lang="en-US" dirty="0" smtClean="0"/>
              <a:t>products/processes</a:t>
            </a:r>
          </a:p>
          <a:p>
            <a:pPr marL="0" indent="0">
              <a:buNone/>
            </a:pPr>
            <a:r>
              <a:rPr lang="en-US" b="1" dirty="0"/>
              <a:t>Independence and Reporting Lines</a:t>
            </a:r>
          </a:p>
          <a:p>
            <a:r>
              <a:rPr lang="en-US" dirty="0" smtClean="0"/>
              <a:t>Direct </a:t>
            </a:r>
            <a:r>
              <a:rPr lang="en-US" dirty="0"/>
              <a:t>access to senior leadership and </a:t>
            </a:r>
            <a:r>
              <a:rPr lang="en-US" dirty="0" smtClean="0"/>
              <a:t>board</a:t>
            </a:r>
          </a:p>
          <a:p>
            <a:r>
              <a:rPr lang="en-US" dirty="0" smtClean="0"/>
              <a:t>Protection </a:t>
            </a:r>
            <a:r>
              <a:rPr lang="en-US" dirty="0"/>
              <a:t>from undue influence or conflicts of interest</a:t>
            </a:r>
            <a:endParaRPr lang="en-GB" dirty="0"/>
          </a:p>
        </p:txBody>
      </p:sp>
      <p:pic>
        <p:nvPicPr>
          <p:cNvPr id="5" name="Billede 4"/>
          <p:cNvPicPr>
            <a:picLocks noChangeAspect="1"/>
          </p:cNvPicPr>
          <p:nvPr/>
        </p:nvPicPr>
        <p:blipFill>
          <a:blip r:embed="rId4"/>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150244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pic>
        <p:nvPicPr>
          <p:cNvPr id="7" name="Billede 6"/>
          <p:cNvPicPr>
            <a:picLocks noChangeAspect="1"/>
          </p:cNvPicPr>
          <p:nvPr/>
        </p:nvPicPr>
        <p:blipFill>
          <a:blip r:embed="rId3"/>
          <a:stretch>
            <a:fillRect/>
          </a:stretch>
        </p:blipFill>
        <p:spPr>
          <a:xfrm>
            <a:off x="251097" y="2643042"/>
            <a:ext cx="11940903" cy="1374775"/>
          </a:xfrm>
          <a:prstGeom prst="rect">
            <a:avLst/>
          </a:prstGeom>
        </p:spPr>
      </p:pic>
      <p:sp>
        <p:nvSpPr>
          <p:cNvPr id="8" name="Tekstfelt 7"/>
          <p:cNvSpPr txBox="1"/>
          <p:nvPr/>
        </p:nvSpPr>
        <p:spPr>
          <a:xfrm>
            <a:off x="251097" y="5846619"/>
            <a:ext cx="10474036" cy="738664"/>
          </a:xfrm>
          <a:prstGeom prst="rect">
            <a:avLst/>
          </a:prstGeom>
          <a:solidFill>
            <a:schemeClr val="bg1"/>
          </a:solidFill>
        </p:spPr>
        <p:txBody>
          <a:bodyPr wrap="square" rtlCol="0">
            <a:spAutoFit/>
          </a:bodyPr>
          <a:lstStyle/>
          <a:p>
            <a:r>
              <a:rPr lang="en-GB" sz="1200" b="1" dirty="0" smtClean="0"/>
              <a:t>“Humanizing Rules - Bringing Behavioural Science to Ethics and Compliance”</a:t>
            </a:r>
          </a:p>
          <a:p>
            <a:r>
              <a:rPr lang="en-GB" sz="1200" b="1" dirty="0" smtClean="0"/>
              <a:t>By Christian Hunt</a:t>
            </a:r>
          </a:p>
          <a:p>
            <a:endParaRPr lang="en-GB" dirty="0"/>
          </a:p>
        </p:txBody>
      </p:sp>
      <p:pic>
        <p:nvPicPr>
          <p:cNvPr id="4" name="Billede 3"/>
          <p:cNvPicPr>
            <a:picLocks noChangeAspect="1"/>
          </p:cNvPicPr>
          <p:nvPr/>
        </p:nvPicPr>
        <p:blipFill>
          <a:blip r:embed="rId4"/>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8613268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Traditional Compliance Toolkit</a:t>
            </a:r>
            <a:endParaRPr lang="en-GB" dirty="0"/>
          </a:p>
        </p:txBody>
      </p:sp>
      <p:sp>
        <p:nvSpPr>
          <p:cNvPr id="3" name="Pladsholder til indhold 2"/>
          <p:cNvSpPr>
            <a:spLocks noGrp="1"/>
          </p:cNvSpPr>
          <p:nvPr>
            <p:ph sz="quarter" idx="13"/>
          </p:nvPr>
        </p:nvSpPr>
        <p:spPr>
          <a:xfrm>
            <a:off x="807222" y="1448956"/>
            <a:ext cx="10729383" cy="1885371"/>
          </a:xfrm>
        </p:spPr>
        <p:txBody>
          <a:bodyPr>
            <a:normAutofit/>
          </a:bodyPr>
          <a:lstStyle/>
          <a:p>
            <a:r>
              <a:rPr lang="en-GB" sz="2000" dirty="0" smtClean="0"/>
              <a:t>Orders (think: stop-sign)</a:t>
            </a:r>
          </a:p>
          <a:p>
            <a:r>
              <a:rPr lang="en-GB" sz="2000" dirty="0" smtClean="0"/>
              <a:t>Rules (you MUST adhere to speeding limits) and Principles (avoid harm to other drivers)</a:t>
            </a:r>
          </a:p>
          <a:p>
            <a:r>
              <a:rPr lang="en-GB" sz="2000" dirty="0" smtClean="0"/>
              <a:t>Bribery and punishment (monetary incentives or disciplinary actions)</a:t>
            </a:r>
          </a:p>
          <a:p>
            <a:r>
              <a:rPr lang="en-GB" sz="2000" dirty="0" smtClean="0"/>
              <a:t>Marketing approach (Don’t drink and drive slogans)</a:t>
            </a:r>
            <a:endParaRPr lang="en-GB" sz="2000" dirty="0"/>
          </a:p>
        </p:txBody>
      </p:sp>
      <p:sp>
        <p:nvSpPr>
          <p:cNvPr id="4" name="Tekstfelt 3"/>
          <p:cNvSpPr txBox="1"/>
          <p:nvPr/>
        </p:nvSpPr>
        <p:spPr>
          <a:xfrm>
            <a:off x="807222" y="3334327"/>
            <a:ext cx="7416326" cy="369332"/>
          </a:xfrm>
          <a:prstGeom prst="rect">
            <a:avLst/>
          </a:prstGeom>
          <a:noFill/>
        </p:spPr>
        <p:txBody>
          <a:bodyPr wrap="none" rtlCol="0">
            <a:spAutoFit/>
          </a:bodyPr>
          <a:lstStyle/>
          <a:p>
            <a:r>
              <a:rPr lang="en-GB" dirty="0" smtClean="0"/>
              <a:t>There is nothing wrong with the above tools – but they are blunt instruments.</a:t>
            </a:r>
            <a:endParaRPr lang="en-GB" dirty="0"/>
          </a:p>
        </p:txBody>
      </p:sp>
      <p:pic>
        <p:nvPicPr>
          <p:cNvPr id="5" name="Billede 4"/>
          <p:cNvPicPr>
            <a:picLocks noChangeAspect="1"/>
          </p:cNvPicPr>
          <p:nvPr/>
        </p:nvPicPr>
        <p:blipFill>
          <a:blip r:embed="rId2"/>
          <a:stretch>
            <a:fillRect/>
          </a:stretch>
        </p:blipFill>
        <p:spPr>
          <a:xfrm>
            <a:off x="807222" y="3990048"/>
            <a:ext cx="3901932" cy="2304534"/>
          </a:xfrm>
          <a:prstGeom prst="rect">
            <a:avLst/>
          </a:prstGeom>
        </p:spPr>
      </p:pic>
      <p:pic>
        <p:nvPicPr>
          <p:cNvPr id="6" name="Billede 5"/>
          <p:cNvPicPr>
            <a:picLocks noChangeAspect="1"/>
          </p:cNvPicPr>
          <p:nvPr/>
        </p:nvPicPr>
        <p:blipFill>
          <a:blip r:embed="rId3"/>
          <a:stretch>
            <a:fillRect/>
          </a:stretch>
        </p:blipFill>
        <p:spPr>
          <a:xfrm>
            <a:off x="4709154" y="4195463"/>
            <a:ext cx="5217102" cy="946852"/>
          </a:xfrm>
          <a:prstGeom prst="rect">
            <a:avLst/>
          </a:prstGeom>
        </p:spPr>
      </p:pic>
      <p:sp>
        <p:nvSpPr>
          <p:cNvPr id="7" name="Tekstfelt 6"/>
          <p:cNvSpPr txBox="1"/>
          <p:nvPr/>
        </p:nvSpPr>
        <p:spPr>
          <a:xfrm>
            <a:off x="232625" y="6211639"/>
            <a:ext cx="10474036" cy="738664"/>
          </a:xfrm>
          <a:prstGeom prst="rect">
            <a:avLst/>
          </a:prstGeom>
          <a:noFill/>
        </p:spPr>
        <p:txBody>
          <a:bodyPr wrap="square" rtlCol="0">
            <a:spAutoFit/>
          </a:bodyPr>
          <a:lstStyle/>
          <a:p>
            <a:r>
              <a:rPr lang="en-GB" sz="1200" b="1" dirty="0" smtClean="0"/>
              <a:t>“Humanizing Rules - Bringing Behavioural Science to Ethics and Compliance”</a:t>
            </a:r>
          </a:p>
          <a:p>
            <a:r>
              <a:rPr lang="en-GB" sz="1200" b="1" dirty="0" smtClean="0"/>
              <a:t>By Christian Hunt</a:t>
            </a:r>
          </a:p>
          <a:p>
            <a:endParaRPr lang="en-GB" dirty="0"/>
          </a:p>
        </p:txBody>
      </p:sp>
      <p:pic>
        <p:nvPicPr>
          <p:cNvPr id="8" name="Billede 7"/>
          <p:cNvPicPr>
            <a:picLocks noChangeAspect="1"/>
          </p:cNvPicPr>
          <p:nvPr/>
        </p:nvPicPr>
        <p:blipFill>
          <a:blip r:embed="rId4"/>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343816754"/>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dirty="0" smtClean="0"/>
              <a:t>Compliance example during COVID</a:t>
            </a:r>
            <a:endParaRPr lang="en-GB" dirty="0"/>
          </a:p>
        </p:txBody>
      </p:sp>
      <p:sp>
        <p:nvSpPr>
          <p:cNvPr id="5" name="Pladsholder til tekst 4"/>
          <p:cNvSpPr>
            <a:spLocks noGrp="1"/>
          </p:cNvSpPr>
          <p:nvPr>
            <p:ph type="body" idx="1"/>
          </p:nvPr>
        </p:nvSpPr>
        <p:spPr/>
        <p:txBody>
          <a:bodyPr/>
          <a:lstStyle/>
          <a:p>
            <a:r>
              <a:rPr lang="en-GB" dirty="0" smtClean="0"/>
              <a:t>Wear a mask</a:t>
            </a:r>
            <a:endParaRPr lang="en-GB" dirty="0"/>
          </a:p>
        </p:txBody>
      </p:sp>
      <p:sp>
        <p:nvSpPr>
          <p:cNvPr id="6" name="Pladsholder til indhold 5"/>
          <p:cNvSpPr>
            <a:spLocks noGrp="1"/>
          </p:cNvSpPr>
          <p:nvPr>
            <p:ph sz="half" idx="2"/>
          </p:nvPr>
        </p:nvSpPr>
        <p:spPr/>
        <p:txBody>
          <a:bodyPr/>
          <a:lstStyle/>
          <a:p>
            <a:pPr marL="514350" indent="-514350">
              <a:buFont typeface="+mj-lt"/>
              <a:buAutoNum type="arabicPeriod"/>
            </a:pPr>
            <a:r>
              <a:rPr lang="en-GB" dirty="0" smtClean="0"/>
              <a:t>Understand how to wear the mask correct</a:t>
            </a:r>
          </a:p>
          <a:p>
            <a:pPr marL="514350" indent="-514350">
              <a:buFont typeface="+mj-lt"/>
              <a:buAutoNum type="arabicPeriod"/>
            </a:pPr>
            <a:r>
              <a:rPr lang="en-GB" dirty="0" smtClean="0"/>
              <a:t>Have a mask available on you</a:t>
            </a:r>
          </a:p>
          <a:p>
            <a:pPr marL="514350" indent="-514350">
              <a:buFont typeface="+mj-lt"/>
              <a:buAutoNum type="arabicPeriod"/>
            </a:pPr>
            <a:r>
              <a:rPr lang="en-GB" dirty="0" smtClean="0"/>
              <a:t>Be in an environment where you are comfortable to wear it</a:t>
            </a:r>
          </a:p>
          <a:p>
            <a:pPr marL="514350" indent="-514350">
              <a:buFont typeface="+mj-lt"/>
              <a:buAutoNum type="arabicPeriod"/>
            </a:pPr>
            <a:r>
              <a:rPr lang="en-GB" dirty="0" smtClean="0"/>
              <a:t>Motivated to wear it in a ongoing basis</a:t>
            </a:r>
            <a:endParaRPr lang="en-GB" dirty="0"/>
          </a:p>
        </p:txBody>
      </p:sp>
      <p:sp>
        <p:nvSpPr>
          <p:cNvPr id="7" name="Pladsholder til tekst 6"/>
          <p:cNvSpPr>
            <a:spLocks noGrp="1"/>
          </p:cNvSpPr>
          <p:nvPr>
            <p:ph type="body" sz="quarter" idx="3"/>
          </p:nvPr>
        </p:nvSpPr>
        <p:spPr/>
        <p:txBody>
          <a:bodyPr/>
          <a:lstStyle/>
          <a:p>
            <a:r>
              <a:rPr lang="en-GB" dirty="0" smtClean="0"/>
              <a:t>Get a vaccine shot</a:t>
            </a:r>
            <a:endParaRPr lang="en-GB" dirty="0"/>
          </a:p>
        </p:txBody>
      </p:sp>
      <p:sp>
        <p:nvSpPr>
          <p:cNvPr id="8" name="Pladsholder til indhold 7"/>
          <p:cNvSpPr>
            <a:spLocks noGrp="1"/>
          </p:cNvSpPr>
          <p:nvPr>
            <p:ph sz="quarter" idx="4"/>
          </p:nvPr>
        </p:nvSpPr>
        <p:spPr/>
        <p:txBody>
          <a:bodyPr/>
          <a:lstStyle/>
          <a:p>
            <a:pPr marL="514350" indent="-514350">
              <a:buFont typeface="+mj-lt"/>
              <a:buAutoNum type="arabicPeriod"/>
            </a:pPr>
            <a:r>
              <a:rPr lang="en-GB" dirty="0" smtClean="0"/>
              <a:t>Know how to book a vaccine appointment</a:t>
            </a:r>
          </a:p>
          <a:p>
            <a:pPr marL="514350" indent="-514350">
              <a:buFont typeface="+mj-lt"/>
              <a:buAutoNum type="arabicPeriod"/>
            </a:pPr>
            <a:r>
              <a:rPr lang="en-GB" dirty="0" smtClean="0"/>
              <a:t>Go to the vaccine centre for the appointment the right time</a:t>
            </a:r>
          </a:p>
          <a:p>
            <a:pPr marL="514350" indent="-514350">
              <a:buFont typeface="+mj-lt"/>
              <a:buAutoNum type="arabicPeriod"/>
            </a:pPr>
            <a:r>
              <a:rPr lang="en-GB" dirty="0" smtClean="0"/>
              <a:t>Fell motivated enough to attend</a:t>
            </a:r>
          </a:p>
          <a:p>
            <a:pPr marL="514350" indent="-514350">
              <a:buFont typeface="+mj-lt"/>
              <a:buAutoNum type="arabicPeriod"/>
            </a:pPr>
            <a:endParaRPr lang="en-GB" dirty="0"/>
          </a:p>
        </p:txBody>
      </p:sp>
      <p:pic>
        <p:nvPicPr>
          <p:cNvPr id="9" name="Billede 8"/>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068359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The regulator paradox</a:t>
            </a:r>
            <a:endParaRPr lang="en-GB" dirty="0"/>
          </a:p>
        </p:txBody>
      </p:sp>
      <p:sp>
        <p:nvSpPr>
          <p:cNvPr id="3" name="Pladsholder til indhold 2"/>
          <p:cNvSpPr>
            <a:spLocks noGrp="1"/>
          </p:cNvSpPr>
          <p:nvPr>
            <p:ph idx="1"/>
          </p:nvPr>
        </p:nvSpPr>
        <p:spPr/>
        <p:txBody>
          <a:bodyPr>
            <a:normAutofit lnSpcReduction="10000"/>
          </a:bodyPr>
          <a:lstStyle/>
          <a:p>
            <a:pPr marL="0" indent="0">
              <a:buNone/>
            </a:pPr>
            <a:endParaRPr lang="en-US" i="1" dirty="0" smtClean="0"/>
          </a:p>
          <a:p>
            <a:pPr marL="0" indent="0">
              <a:buNone/>
            </a:pPr>
            <a:endParaRPr lang="en-US" i="1" dirty="0"/>
          </a:p>
          <a:p>
            <a:pPr marL="0" indent="0">
              <a:buNone/>
            </a:pPr>
            <a:r>
              <a:rPr lang="en-US" i="1" dirty="0" smtClean="0"/>
              <a:t>“</a:t>
            </a:r>
            <a:r>
              <a:rPr lang="en-US" i="1" dirty="0"/>
              <a:t>But quantifying safety by measuring what goes wrong will </a:t>
            </a:r>
            <a:r>
              <a:rPr lang="en-US" b="1" i="1" dirty="0"/>
              <a:t>inevitably lead </a:t>
            </a:r>
            <a:r>
              <a:rPr lang="en-US" i="1" dirty="0"/>
              <a:t>to a </a:t>
            </a:r>
            <a:r>
              <a:rPr lang="en-US" i="1" dirty="0" smtClean="0"/>
              <a:t>paradoxical situation</a:t>
            </a:r>
            <a:r>
              <a:rPr lang="en-US" i="1" dirty="0"/>
              <a:t>. The paradox is that </a:t>
            </a:r>
            <a:r>
              <a:rPr lang="en-US" b="1" i="1" dirty="0"/>
              <a:t>the safer something (an activity or system) is, the less there will</a:t>
            </a:r>
            <a:br>
              <a:rPr lang="en-US" b="1" i="1" dirty="0"/>
            </a:br>
            <a:r>
              <a:rPr lang="en-US" b="1" i="1" dirty="0"/>
              <a:t>be to measure</a:t>
            </a:r>
            <a:r>
              <a:rPr lang="en-US" b="1" i="1" dirty="0" smtClean="0"/>
              <a:t>.</a:t>
            </a:r>
            <a:r>
              <a:rPr lang="en-US" dirty="0" smtClean="0"/>
              <a:t>“</a:t>
            </a:r>
          </a:p>
          <a:p>
            <a:pPr marL="0" indent="0">
              <a:buNone/>
            </a:pPr>
            <a:endParaRPr lang="en-US" dirty="0"/>
          </a:p>
          <a:p>
            <a:pPr marL="0" indent="0">
              <a:buNone/>
            </a:pPr>
            <a:endParaRPr lang="en-US" dirty="0" smtClean="0"/>
          </a:p>
          <a:p>
            <a:pPr marL="0" indent="0">
              <a:buNone/>
            </a:pPr>
            <a:endParaRPr lang="en-US" dirty="0" smtClean="0"/>
          </a:p>
          <a:p>
            <a:pPr marL="0" indent="0">
              <a:buNone/>
            </a:pPr>
            <a:r>
              <a:rPr lang="en-US" sz="1300" dirty="0" err="1"/>
              <a:t>Hollnagel</a:t>
            </a:r>
            <a:r>
              <a:rPr lang="en-US" sz="1300" dirty="0"/>
              <a:t>, “Safety-1 and Safety-2 - The Past and Future of Safety Management” </a:t>
            </a:r>
            <a:br>
              <a:rPr lang="en-US" sz="1300" dirty="0"/>
            </a:br>
            <a:endParaRPr lang="en-GB" sz="1300"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96126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0" y="150470"/>
            <a:ext cx="12192000" cy="6707529"/>
          </a:xfrm>
          <a:prstGeom prst="rect">
            <a:avLst/>
          </a:prstGeom>
        </p:spPr>
      </p:pic>
      <p:pic>
        <p:nvPicPr>
          <p:cNvPr id="3" name="Billede 2"/>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9264024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p:cNvSpPr>
            <a:spLocks noGrp="1"/>
          </p:cNvSpPr>
          <p:nvPr>
            <p:ph type="title"/>
          </p:nvPr>
        </p:nvSpPr>
        <p:spPr>
          <a:solidFill>
            <a:schemeClr val="bg2"/>
          </a:solidFill>
        </p:spPr>
        <p:txBody>
          <a:bodyPr/>
          <a:lstStyle/>
          <a:p>
            <a:r>
              <a:rPr lang="en-US" dirty="0" smtClean="0"/>
              <a:t> Behavioral Compliance: Beyond Rules</a:t>
            </a:r>
            <a:endParaRPr lang="en-US" dirty="0"/>
          </a:p>
        </p:txBody>
      </p:sp>
      <p:sp>
        <p:nvSpPr>
          <p:cNvPr id="3" name="Pladsholder til indhold 2"/>
          <p:cNvSpPr>
            <a:spLocks noGrp="1"/>
          </p:cNvSpPr>
          <p:nvPr>
            <p:ph sz="half" idx="1"/>
          </p:nvPr>
        </p:nvSpPr>
        <p:spPr>
          <a:xfrm>
            <a:off x="838200" y="1825625"/>
            <a:ext cx="5181600" cy="2787318"/>
          </a:xfrm>
          <a:solidFill>
            <a:schemeClr val="bg2"/>
          </a:solidFill>
        </p:spPr>
        <p:txBody>
          <a:bodyPr/>
          <a:lstStyle/>
          <a:p>
            <a:pPr marL="0" indent="0">
              <a:buNone/>
            </a:pPr>
            <a:r>
              <a:rPr lang="en-US" dirty="0"/>
              <a:t>Why Traditional Approaches Often </a:t>
            </a:r>
            <a:r>
              <a:rPr lang="en-US" dirty="0" smtClean="0"/>
              <a:t>Fail</a:t>
            </a:r>
          </a:p>
          <a:p>
            <a:r>
              <a:rPr lang="en-US" dirty="0" smtClean="0"/>
              <a:t>Overreliance </a:t>
            </a:r>
            <a:r>
              <a:rPr lang="en-US" dirty="0"/>
              <a:t>on policies, training, and </a:t>
            </a:r>
            <a:r>
              <a:rPr lang="en-US" dirty="0" smtClean="0"/>
              <a:t>auditing</a:t>
            </a:r>
          </a:p>
          <a:p>
            <a:r>
              <a:rPr lang="en-US" dirty="0" smtClean="0"/>
              <a:t>Lack </a:t>
            </a:r>
            <a:r>
              <a:rPr lang="en-US" dirty="0"/>
              <a:t>of attention to everyday decision pressures and habits</a:t>
            </a:r>
            <a:endParaRPr lang="en-GB" dirty="0"/>
          </a:p>
        </p:txBody>
      </p:sp>
      <p:sp>
        <p:nvSpPr>
          <p:cNvPr id="4" name="Pladsholder til indhold 3"/>
          <p:cNvSpPr>
            <a:spLocks noGrp="1"/>
          </p:cNvSpPr>
          <p:nvPr>
            <p:ph sz="half" idx="2"/>
          </p:nvPr>
        </p:nvSpPr>
        <p:spPr>
          <a:xfrm>
            <a:off x="6172200" y="1825625"/>
            <a:ext cx="5181600" cy="3619832"/>
          </a:xfrm>
          <a:solidFill>
            <a:schemeClr val="bg2"/>
          </a:solidFill>
        </p:spPr>
        <p:txBody>
          <a:bodyPr/>
          <a:lstStyle/>
          <a:p>
            <a:pPr marL="0" indent="0">
              <a:buNone/>
            </a:pPr>
            <a:r>
              <a:rPr lang="en-US" dirty="0"/>
              <a:t>Practical Behavioral Science </a:t>
            </a:r>
            <a:r>
              <a:rPr lang="en-US" dirty="0" smtClean="0"/>
              <a:t>Applications</a:t>
            </a:r>
          </a:p>
          <a:p>
            <a:r>
              <a:rPr lang="en-US" dirty="0" smtClean="0"/>
              <a:t>Nudges</a:t>
            </a:r>
            <a:r>
              <a:rPr lang="en-US" dirty="0"/>
              <a:t>: default options, prompts, feedback </a:t>
            </a:r>
            <a:r>
              <a:rPr lang="en-US" dirty="0" smtClean="0"/>
              <a:t>loops</a:t>
            </a:r>
          </a:p>
          <a:p>
            <a:r>
              <a:rPr lang="en-US" dirty="0" smtClean="0"/>
              <a:t>Simplification</a:t>
            </a:r>
            <a:r>
              <a:rPr lang="en-US" dirty="0"/>
              <a:t>: clear language, step-by-step </a:t>
            </a:r>
            <a:r>
              <a:rPr lang="en-US" dirty="0" smtClean="0"/>
              <a:t>guides</a:t>
            </a:r>
          </a:p>
          <a:p>
            <a:r>
              <a:rPr lang="en-US" dirty="0" smtClean="0"/>
              <a:t>Social </a:t>
            </a:r>
            <a:r>
              <a:rPr lang="en-US" dirty="0"/>
              <a:t>proof: sharing peer compliance metrics</a:t>
            </a:r>
            <a:endParaRPr lang="en-GB" dirty="0"/>
          </a:p>
        </p:txBody>
      </p:sp>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3767172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led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el 7"/>
          <p:cNvSpPr>
            <a:spLocks noGrp="1"/>
          </p:cNvSpPr>
          <p:nvPr>
            <p:ph type="title"/>
          </p:nvPr>
        </p:nvSpPr>
        <p:spPr>
          <a:solidFill>
            <a:schemeClr val="bg2"/>
          </a:solidFill>
        </p:spPr>
        <p:txBody>
          <a:bodyPr/>
          <a:lstStyle/>
          <a:p>
            <a:r>
              <a:rPr lang="en-US" dirty="0"/>
              <a:t>Making Compliance the Path of Least </a:t>
            </a:r>
            <a:r>
              <a:rPr lang="en-US" dirty="0" smtClean="0"/>
              <a:t>Resistance</a:t>
            </a:r>
            <a:endParaRPr lang="en-GB" dirty="0"/>
          </a:p>
        </p:txBody>
      </p:sp>
      <p:sp>
        <p:nvSpPr>
          <p:cNvPr id="9" name="Pladsholder til indhold 8"/>
          <p:cNvSpPr>
            <a:spLocks noGrp="1"/>
          </p:cNvSpPr>
          <p:nvPr>
            <p:ph idx="1"/>
          </p:nvPr>
        </p:nvSpPr>
        <p:spPr>
          <a:xfrm>
            <a:off x="838200" y="3422413"/>
            <a:ext cx="10515600" cy="1722793"/>
          </a:xfrm>
          <a:solidFill>
            <a:schemeClr val="bg2"/>
          </a:solidFill>
        </p:spPr>
        <p:txBody>
          <a:bodyPr/>
          <a:lstStyle/>
          <a:p>
            <a:r>
              <a:rPr lang="en-US" dirty="0" smtClean="0"/>
              <a:t>Integrate controls </a:t>
            </a:r>
            <a:r>
              <a:rPr lang="en-US" dirty="0"/>
              <a:t>into workflows and </a:t>
            </a:r>
            <a:r>
              <a:rPr lang="en-US" dirty="0" smtClean="0"/>
              <a:t>systems</a:t>
            </a:r>
          </a:p>
          <a:p>
            <a:r>
              <a:rPr lang="en-US" dirty="0" smtClean="0"/>
              <a:t>Use </a:t>
            </a:r>
            <a:r>
              <a:rPr lang="en-US" dirty="0"/>
              <a:t>dashboards and real-time </a:t>
            </a:r>
            <a:r>
              <a:rPr lang="en-US" dirty="0" smtClean="0"/>
              <a:t>alerts</a:t>
            </a:r>
          </a:p>
          <a:p>
            <a:r>
              <a:rPr lang="en-US" dirty="0" smtClean="0"/>
              <a:t>Recognize </a:t>
            </a:r>
            <a:r>
              <a:rPr lang="en-US" dirty="0"/>
              <a:t>and reward compliant behavior</a:t>
            </a:r>
            <a:endParaRPr lang="en-GB" dirty="0"/>
          </a:p>
        </p:txBody>
      </p:sp>
      <p:pic>
        <p:nvPicPr>
          <p:cNvPr id="10" name="Billede 9"/>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4039185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dirty="0" smtClean="0">
                <a:solidFill>
                  <a:schemeClr val="accent2"/>
                </a:solidFill>
              </a:rPr>
              <a:t>Compliance Risk Management</a:t>
            </a:r>
            <a:endParaRPr lang="en-GB" dirty="0">
              <a:solidFill>
                <a:schemeClr val="accent2"/>
              </a:solidFill>
            </a:endParaRPr>
          </a:p>
        </p:txBody>
      </p:sp>
      <p:sp>
        <p:nvSpPr>
          <p:cNvPr id="5" name="Pladsholder til tekst 4"/>
          <p:cNvSpPr>
            <a:spLocks noGrp="1"/>
          </p:cNvSpPr>
          <p:nvPr>
            <p:ph type="body" idx="1"/>
          </p:nvPr>
        </p:nvSpPr>
        <p:spPr/>
        <p:txBody>
          <a:bodyPr/>
          <a:lstStyle/>
          <a:p>
            <a:endParaRPr lang="en-GB"/>
          </a:p>
        </p:txBody>
      </p:sp>
    </p:spTree>
    <p:extLst>
      <p:ext uri="{BB962C8B-B14F-4D97-AF65-F5344CB8AC3E}">
        <p14:creationId xmlns:p14="http://schemas.microsoft.com/office/powerpoint/2010/main" val="15766390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36798" y="-1"/>
            <a:ext cx="4859238" cy="6956385"/>
          </a:xfrm>
        </p:spPr>
      </p:pic>
      <p:pic>
        <p:nvPicPr>
          <p:cNvPr id="3" name="Billede 2"/>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552436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0" y="2328"/>
            <a:ext cx="12192000" cy="6853344"/>
          </a:xfrm>
          <a:prstGeom prst="rect">
            <a:avLst/>
          </a:prstGeom>
        </p:spPr>
      </p:pic>
    </p:spTree>
    <p:extLst>
      <p:ext uri="{BB962C8B-B14F-4D97-AF65-F5344CB8AC3E}">
        <p14:creationId xmlns:p14="http://schemas.microsoft.com/office/powerpoint/2010/main" val="22237576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6988" y="-194963"/>
            <a:ext cx="8836850" cy="7052963"/>
          </a:xfrm>
        </p:spPr>
      </p:pic>
    </p:spTree>
    <p:extLst>
      <p:ext uri="{BB962C8B-B14F-4D97-AF65-F5344CB8AC3E}">
        <p14:creationId xmlns:p14="http://schemas.microsoft.com/office/powerpoint/2010/main" val="14420566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pic>
        <p:nvPicPr>
          <p:cNvPr id="3" name="Billede 2"/>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086623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b="1" dirty="0" smtClean="0"/>
              <a:t>Metrics and KPIs for Effective Compliance</a:t>
            </a:r>
            <a:endParaRPr lang="en-GB" dirty="0"/>
          </a:p>
        </p:txBody>
      </p:sp>
      <p:sp>
        <p:nvSpPr>
          <p:cNvPr id="3" name="Pladsholder til indhold 2"/>
          <p:cNvSpPr>
            <a:spLocks noGrp="1"/>
          </p:cNvSpPr>
          <p:nvPr>
            <p:ph sz="quarter" idx="13"/>
          </p:nvPr>
        </p:nvSpPr>
        <p:spPr>
          <a:xfrm>
            <a:off x="696386" y="1587501"/>
            <a:ext cx="4551023" cy="4146551"/>
          </a:xfrm>
        </p:spPr>
        <p:txBody>
          <a:bodyPr>
            <a:normAutofit fontScale="47500" lnSpcReduction="20000"/>
          </a:bodyPr>
          <a:lstStyle/>
          <a:p>
            <a:pPr marL="0" indent="0">
              <a:buNone/>
            </a:pPr>
            <a:r>
              <a:rPr lang="en-US" b="1" dirty="0" smtClean="0"/>
              <a:t>Leading </a:t>
            </a:r>
            <a:r>
              <a:rPr lang="en-US" b="1" dirty="0"/>
              <a:t>Indicators</a:t>
            </a:r>
            <a:endParaRPr lang="en-US" dirty="0"/>
          </a:p>
          <a:p>
            <a:r>
              <a:rPr lang="en-US" dirty="0"/>
              <a:t>Training completion and comprehension rates</a:t>
            </a:r>
          </a:p>
          <a:p>
            <a:r>
              <a:rPr lang="en-US" dirty="0"/>
              <a:t>Policy attestation timeliness</a:t>
            </a:r>
          </a:p>
          <a:p>
            <a:r>
              <a:rPr lang="en-US" dirty="0"/>
              <a:t>Control testing coverage</a:t>
            </a:r>
          </a:p>
          <a:p>
            <a:r>
              <a:rPr lang="en-US" dirty="0"/>
              <a:t>Issue remediation cycle time</a:t>
            </a:r>
          </a:p>
          <a:p>
            <a:r>
              <a:rPr lang="en-US" dirty="0"/>
              <a:t>Regulatory change impact assessments completed</a:t>
            </a:r>
          </a:p>
          <a:p>
            <a:pPr marL="0" indent="0">
              <a:buNone/>
            </a:pPr>
            <a:r>
              <a:rPr lang="en-US" b="1" dirty="0"/>
              <a:t>Lagging Indicators</a:t>
            </a:r>
            <a:endParaRPr lang="en-US" dirty="0"/>
          </a:p>
          <a:p>
            <a:r>
              <a:rPr lang="en-US" dirty="0"/>
              <a:t>Compliance incidents and breaches</a:t>
            </a:r>
          </a:p>
          <a:p>
            <a:r>
              <a:rPr lang="en-US" dirty="0"/>
              <a:t>Regulatory fines and penalties</a:t>
            </a:r>
          </a:p>
          <a:p>
            <a:r>
              <a:rPr lang="en-US" dirty="0"/>
              <a:t>Audit findings</a:t>
            </a:r>
          </a:p>
          <a:p>
            <a:r>
              <a:rPr lang="en-US" dirty="0"/>
              <a:t>Customer complaints</a:t>
            </a:r>
          </a:p>
          <a:p>
            <a:r>
              <a:rPr lang="en-US" dirty="0"/>
              <a:t>Litigation </a:t>
            </a:r>
            <a:r>
              <a:rPr lang="en-US" dirty="0" smtClean="0"/>
              <a:t>costs</a:t>
            </a:r>
            <a:endParaRPr lang="en-US"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253234145"/>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Pladsholder til indhold 2"/>
          <p:cNvSpPr>
            <a:spLocks noGrp="1"/>
          </p:cNvSpPr>
          <p:nvPr>
            <p:ph sz="quarter" idx="13"/>
          </p:nvPr>
        </p:nvSpPr>
        <p:spPr/>
        <p:txBody>
          <a:bodyPr>
            <a:normAutofit fontScale="70000" lnSpcReduction="20000"/>
          </a:bodyPr>
          <a:lstStyle/>
          <a:p>
            <a:pPr marL="0" indent="0">
              <a:buNone/>
            </a:pPr>
            <a:r>
              <a:rPr lang="en-US" b="1" dirty="0"/>
              <a:t>Balanced Scorecard Approach</a:t>
            </a:r>
            <a:endParaRPr lang="en-US" dirty="0"/>
          </a:p>
          <a:p>
            <a:r>
              <a:rPr lang="en-US" dirty="0"/>
              <a:t>Financial perspective: Cost of compliance vs. non-compliance</a:t>
            </a:r>
          </a:p>
          <a:p>
            <a:r>
              <a:rPr lang="en-US" dirty="0"/>
              <a:t>Customer perspective: Trust and reputation metrics</a:t>
            </a:r>
          </a:p>
          <a:p>
            <a:r>
              <a:rPr lang="en-US" dirty="0"/>
              <a:t>Internal process: Control effectiveness ratings</a:t>
            </a:r>
          </a:p>
          <a:p>
            <a:r>
              <a:rPr lang="en-US" dirty="0"/>
              <a:t>Learning and growth: Compliance competency development</a:t>
            </a:r>
          </a:p>
          <a:p>
            <a:pPr marL="0" indent="0">
              <a:buNone/>
            </a:pPr>
            <a:r>
              <a:rPr lang="en-US" b="1" dirty="0"/>
              <a:t>Practical Implementation</a:t>
            </a:r>
            <a:endParaRPr lang="en-US" dirty="0"/>
          </a:p>
          <a:p>
            <a:r>
              <a:rPr lang="en-US" dirty="0"/>
              <a:t>Start with 3-5 key metrics tied to highest risks</a:t>
            </a:r>
          </a:p>
          <a:p>
            <a:r>
              <a:rPr lang="en-US" dirty="0"/>
              <a:t>Ensure data collection is sustainable</a:t>
            </a:r>
          </a:p>
          <a:p>
            <a:r>
              <a:rPr lang="en-US" dirty="0"/>
              <a:t>Link to performance management where appropriate</a:t>
            </a:r>
          </a:p>
          <a:p>
            <a:r>
              <a:rPr lang="en-US" dirty="0"/>
              <a:t>Report in business context, not compliance jargon</a:t>
            </a:r>
          </a:p>
          <a:p>
            <a:endParaRPr lang="en-GB" dirty="0"/>
          </a:p>
          <a:p>
            <a:endParaRPr lang="en-GB"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994813694"/>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dirty="0" smtClean="0">
                <a:solidFill>
                  <a:schemeClr val="accent2"/>
                </a:solidFill>
              </a:rPr>
              <a:t>Control Design and implementation</a:t>
            </a:r>
            <a:endParaRPr lang="en-GB" dirty="0">
              <a:solidFill>
                <a:schemeClr val="accent2"/>
              </a:solidFill>
            </a:endParaRPr>
          </a:p>
        </p:txBody>
      </p:sp>
      <p:sp>
        <p:nvSpPr>
          <p:cNvPr id="5" name="Pladsholder til tekst 4"/>
          <p:cNvSpPr>
            <a:spLocks noGrp="1"/>
          </p:cNvSpPr>
          <p:nvPr>
            <p:ph type="body" idx="1"/>
          </p:nvPr>
        </p:nvSpPr>
        <p:spPr/>
        <p:txBody>
          <a:bodyPr/>
          <a:lstStyle/>
          <a:p>
            <a:endParaRPr lang="en-GB"/>
          </a:p>
        </p:txBody>
      </p:sp>
    </p:spTree>
    <p:extLst>
      <p:ext uri="{BB962C8B-B14F-4D97-AF65-F5344CB8AC3E}">
        <p14:creationId xmlns:p14="http://schemas.microsoft.com/office/powerpoint/2010/main" val="17113186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Types of internal controls</a:t>
            </a:r>
            <a:endParaRPr lang="en-GB" dirty="0"/>
          </a:p>
        </p:txBody>
      </p:sp>
      <p:sp>
        <p:nvSpPr>
          <p:cNvPr id="3" name="Pladsholder til indhold 2"/>
          <p:cNvSpPr>
            <a:spLocks noGrp="1"/>
          </p:cNvSpPr>
          <p:nvPr>
            <p:ph sz="quarter" idx="13"/>
          </p:nvPr>
        </p:nvSpPr>
        <p:spPr>
          <a:xfrm>
            <a:off x="696386" y="1587502"/>
            <a:ext cx="7881557" cy="1660796"/>
          </a:xfrm>
        </p:spPr>
        <p:txBody>
          <a:bodyPr/>
          <a:lstStyle/>
          <a:p>
            <a:r>
              <a:rPr lang="en-GB" dirty="0" smtClean="0"/>
              <a:t>Preventative – Detective – Responsive/Corrective</a:t>
            </a:r>
            <a:r>
              <a:rPr lang="en-GB" b="1" dirty="0" smtClean="0"/>
              <a:t> </a:t>
            </a:r>
          </a:p>
          <a:p>
            <a:endParaRPr lang="en-GB" dirty="0" smtClean="0"/>
          </a:p>
          <a:p>
            <a:r>
              <a:rPr lang="en-GB" dirty="0" smtClean="0"/>
              <a:t>Automatic vs Manual</a:t>
            </a:r>
            <a:endParaRPr lang="en-GB" dirty="0"/>
          </a:p>
        </p:txBody>
      </p:sp>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3644" y="2456596"/>
            <a:ext cx="6138355" cy="4401403"/>
          </a:xfrm>
          <a:prstGeom prst="rect">
            <a:avLst/>
          </a:prstGeom>
        </p:spPr>
      </p:pic>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35399225"/>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smtClean="0">
                <a:solidFill>
                  <a:schemeClr val="accent2"/>
                </a:solidFill>
              </a:rPr>
              <a:t>Interactive</a:t>
            </a:r>
            <a:endParaRPr lang="en-GB" dirty="0">
              <a:solidFill>
                <a:schemeClr val="accent2"/>
              </a:solidFill>
            </a:endParaRPr>
          </a:p>
        </p:txBody>
      </p:sp>
      <p:sp>
        <p:nvSpPr>
          <p:cNvPr id="8" name="Pladsholder til tekst 7"/>
          <p:cNvSpPr>
            <a:spLocks noGrp="1"/>
          </p:cNvSpPr>
          <p:nvPr>
            <p:ph type="body" sz="half" idx="2"/>
          </p:nvPr>
        </p:nvSpPr>
        <p:spPr>
          <a:xfrm>
            <a:off x="5347063" y="1798782"/>
            <a:ext cx="5578763" cy="744122"/>
          </a:xfrm>
        </p:spPr>
        <p:txBody>
          <a:bodyPr>
            <a:normAutofit/>
          </a:bodyPr>
          <a:lstStyle/>
          <a:p>
            <a:r>
              <a:rPr lang="en-GB" sz="2400" dirty="0">
                <a:solidFill>
                  <a:schemeClr val="accent2"/>
                </a:solidFill>
              </a:rPr>
              <a:t>Control </a:t>
            </a:r>
            <a:r>
              <a:rPr lang="en-GB" sz="2400" dirty="0" smtClean="0">
                <a:solidFill>
                  <a:schemeClr val="accent2"/>
                </a:solidFill>
              </a:rPr>
              <a:t>Classification Exercise</a:t>
            </a:r>
            <a:endParaRPr lang="en-GB" sz="2400" dirty="0">
              <a:solidFill>
                <a:schemeClr val="accent2"/>
              </a:solidFill>
            </a:endParaRP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5748654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 Interactive Exercise – Control Classification</a:t>
            </a:r>
          </a:p>
        </p:txBody>
      </p:sp>
      <p:sp>
        <p:nvSpPr>
          <p:cNvPr id="3" name="Pladsholder til indhold 2"/>
          <p:cNvSpPr>
            <a:spLocks noGrp="1"/>
          </p:cNvSpPr>
          <p:nvPr>
            <p:ph sz="quarter" idx="13"/>
          </p:nvPr>
        </p:nvSpPr>
        <p:spPr/>
        <p:txBody>
          <a:bodyPr>
            <a:normAutofit/>
          </a:bodyPr>
          <a:lstStyle/>
          <a:p>
            <a:pPr marL="0" indent="0">
              <a:buNone/>
            </a:pPr>
            <a:r>
              <a:rPr lang="en-US" b="1" dirty="0"/>
              <a:t>Scenario 1: “Users must enter a code sent to their mobile phone in addition to their password when logging in.”</a:t>
            </a:r>
            <a:r>
              <a:rPr lang="en-US" dirty="0"/>
              <a:t/>
            </a:r>
            <a:br>
              <a:rPr lang="en-US" dirty="0"/>
            </a:br>
            <a:endParaRPr lang="en-US" b="1" dirty="0" smtClean="0"/>
          </a:p>
          <a:p>
            <a:pPr marL="0" indent="0">
              <a:buNone/>
            </a:pPr>
            <a:r>
              <a:rPr lang="en-US" b="1" dirty="0" smtClean="0"/>
              <a:t>Poll </a:t>
            </a:r>
            <a:r>
              <a:rPr lang="en-US" b="1" dirty="0"/>
              <a:t>Options:</a:t>
            </a:r>
            <a:endParaRPr lang="en-US" dirty="0"/>
          </a:p>
          <a:p>
            <a:r>
              <a:rPr lang="en-US" dirty="0"/>
              <a:t>Preventive</a:t>
            </a:r>
          </a:p>
          <a:p>
            <a:r>
              <a:rPr lang="en-US" dirty="0"/>
              <a:t>Detective</a:t>
            </a:r>
          </a:p>
          <a:p>
            <a:r>
              <a:rPr lang="en-US" dirty="0"/>
              <a:t>Corrective</a:t>
            </a:r>
          </a:p>
          <a:p>
            <a:pPr marL="0" indent="0">
              <a:buNone/>
            </a:pPr>
            <a:endParaRPr lang="en-GB"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983549354"/>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 Interactive Exercise – Control Classification</a:t>
            </a:r>
          </a:p>
        </p:txBody>
      </p:sp>
      <p:sp>
        <p:nvSpPr>
          <p:cNvPr id="3" name="Pladsholder til indhold 2"/>
          <p:cNvSpPr>
            <a:spLocks noGrp="1"/>
          </p:cNvSpPr>
          <p:nvPr>
            <p:ph sz="quarter" idx="13"/>
          </p:nvPr>
        </p:nvSpPr>
        <p:spPr/>
        <p:txBody>
          <a:bodyPr>
            <a:normAutofit fontScale="92500" lnSpcReduction="10000"/>
          </a:bodyPr>
          <a:lstStyle/>
          <a:p>
            <a:pPr marL="0" indent="0">
              <a:buNone/>
            </a:pPr>
            <a:r>
              <a:rPr lang="en-US" b="1" dirty="0" smtClean="0"/>
              <a:t>Scenario </a:t>
            </a:r>
            <a:r>
              <a:rPr lang="en-US" b="1" dirty="0"/>
              <a:t>1: “Users must enter a code sent to their mobile phone in addition to their password when logging in.”</a:t>
            </a:r>
            <a:r>
              <a:rPr lang="en-US" dirty="0"/>
              <a:t/>
            </a:r>
            <a:br>
              <a:rPr lang="en-US" dirty="0"/>
            </a:br>
            <a:endParaRPr lang="en-US" dirty="0" smtClean="0"/>
          </a:p>
          <a:p>
            <a:pPr marL="0" indent="0">
              <a:buNone/>
            </a:pPr>
            <a:r>
              <a:rPr lang="en-US" dirty="0" smtClean="0"/>
              <a:t>How </a:t>
            </a:r>
            <a:r>
              <a:rPr lang="en-US" dirty="0"/>
              <a:t>is this control implemented</a:t>
            </a:r>
            <a:r>
              <a:rPr lang="en-US" dirty="0" smtClean="0"/>
              <a:t>?</a:t>
            </a:r>
            <a:r>
              <a:rPr lang="en-US" dirty="0"/>
              <a:t/>
            </a:r>
            <a:br>
              <a:rPr lang="en-US" dirty="0"/>
            </a:br>
            <a:endParaRPr lang="en-US" dirty="0" smtClean="0"/>
          </a:p>
          <a:p>
            <a:pPr marL="0" indent="0">
              <a:buNone/>
            </a:pPr>
            <a:r>
              <a:rPr lang="en-US" b="1" dirty="0" smtClean="0"/>
              <a:t>Options</a:t>
            </a:r>
            <a:r>
              <a:rPr lang="en-US" b="1" dirty="0"/>
              <a:t>:</a:t>
            </a:r>
            <a:endParaRPr lang="en-US" dirty="0"/>
          </a:p>
          <a:p>
            <a:r>
              <a:rPr lang="en-US" dirty="0"/>
              <a:t>Manual</a:t>
            </a:r>
          </a:p>
          <a:p>
            <a:r>
              <a:rPr lang="en-US" dirty="0"/>
              <a:t>Automated</a:t>
            </a:r>
          </a:p>
          <a:p>
            <a:r>
              <a:rPr lang="en-US" dirty="0"/>
              <a:t>Hybrid</a:t>
            </a:r>
          </a:p>
          <a:p>
            <a:endParaRPr lang="en-GB"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735717225"/>
      </p:ext>
    </p:ext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 Interactive Exercise – Control Classification</a:t>
            </a:r>
          </a:p>
        </p:txBody>
      </p:sp>
      <p:sp>
        <p:nvSpPr>
          <p:cNvPr id="3" name="Pladsholder til indhold 2"/>
          <p:cNvSpPr>
            <a:spLocks noGrp="1"/>
          </p:cNvSpPr>
          <p:nvPr>
            <p:ph sz="quarter" idx="13"/>
          </p:nvPr>
        </p:nvSpPr>
        <p:spPr/>
        <p:txBody>
          <a:bodyPr>
            <a:normAutofit/>
          </a:bodyPr>
          <a:lstStyle/>
          <a:p>
            <a:pPr marL="0" indent="0">
              <a:buNone/>
            </a:pPr>
            <a:r>
              <a:rPr lang="en-US" b="1" dirty="0"/>
              <a:t>Scenario 2: “Monthly reports flag all transactions over $10,000 for review by compliance staff</a:t>
            </a:r>
            <a:r>
              <a:rPr lang="en-US" b="1" dirty="0" smtClean="0"/>
              <a:t>.”</a:t>
            </a:r>
          </a:p>
          <a:p>
            <a:pPr marL="0" indent="0">
              <a:buNone/>
            </a:pPr>
            <a:r>
              <a:rPr lang="en-US" dirty="0"/>
              <a:t/>
            </a:r>
            <a:br>
              <a:rPr lang="en-US" dirty="0"/>
            </a:br>
            <a:r>
              <a:rPr lang="en-US" b="1" dirty="0"/>
              <a:t>Poll Options:</a:t>
            </a:r>
            <a:endParaRPr lang="en-US" dirty="0"/>
          </a:p>
          <a:p>
            <a:r>
              <a:rPr lang="en-US" dirty="0"/>
              <a:t>Preventive</a:t>
            </a:r>
          </a:p>
          <a:p>
            <a:r>
              <a:rPr lang="en-US" dirty="0"/>
              <a:t>Detective</a:t>
            </a:r>
          </a:p>
          <a:p>
            <a:r>
              <a:rPr lang="en-US" dirty="0" smtClean="0"/>
              <a:t>Corrective</a:t>
            </a:r>
            <a:endParaRPr lang="en-US"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398998729"/>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2454" y="0"/>
            <a:ext cx="13164454" cy="7199665"/>
          </a:xfrm>
        </p:spPr>
      </p:pic>
    </p:spTree>
    <p:extLst>
      <p:ext uri="{BB962C8B-B14F-4D97-AF65-F5344CB8AC3E}">
        <p14:creationId xmlns:p14="http://schemas.microsoft.com/office/powerpoint/2010/main" val="28526378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 Interactive Exercise – Control Classification</a:t>
            </a:r>
          </a:p>
        </p:txBody>
      </p:sp>
      <p:sp>
        <p:nvSpPr>
          <p:cNvPr id="3" name="Pladsholder til indhold 2"/>
          <p:cNvSpPr>
            <a:spLocks noGrp="1"/>
          </p:cNvSpPr>
          <p:nvPr>
            <p:ph sz="quarter" idx="13"/>
          </p:nvPr>
        </p:nvSpPr>
        <p:spPr/>
        <p:txBody>
          <a:bodyPr>
            <a:normAutofit lnSpcReduction="10000"/>
          </a:bodyPr>
          <a:lstStyle/>
          <a:p>
            <a:pPr marL="0" indent="0">
              <a:buNone/>
            </a:pPr>
            <a:r>
              <a:rPr lang="en-US" b="1" dirty="0"/>
              <a:t>Scenario 2: “Monthly reports flag all transactions over $10,000 for review by compliance staff.”</a:t>
            </a:r>
            <a:r>
              <a:rPr lang="en-US" dirty="0"/>
              <a:t/>
            </a:r>
            <a:br>
              <a:rPr lang="en-US" dirty="0"/>
            </a:br>
            <a:endParaRPr lang="en-US" dirty="0" smtClean="0"/>
          </a:p>
          <a:p>
            <a:pPr marL="0" indent="0">
              <a:buNone/>
            </a:pPr>
            <a:r>
              <a:rPr lang="en-US" dirty="0" smtClean="0"/>
              <a:t>How </a:t>
            </a:r>
            <a:r>
              <a:rPr lang="en-US" dirty="0"/>
              <a:t>is this control implemented</a:t>
            </a:r>
            <a:r>
              <a:rPr lang="en-US" dirty="0" smtClean="0"/>
              <a:t>?</a:t>
            </a:r>
          </a:p>
          <a:p>
            <a:pPr marL="0" indent="0">
              <a:buNone/>
            </a:pPr>
            <a:r>
              <a:rPr lang="en-US" b="1" dirty="0" smtClean="0"/>
              <a:t>Options</a:t>
            </a:r>
            <a:r>
              <a:rPr lang="en-US" b="1" dirty="0"/>
              <a:t>:</a:t>
            </a:r>
            <a:endParaRPr lang="en-US" dirty="0"/>
          </a:p>
          <a:p>
            <a:r>
              <a:rPr lang="en-US" dirty="0"/>
              <a:t>Manual</a:t>
            </a:r>
          </a:p>
          <a:p>
            <a:r>
              <a:rPr lang="en-US" dirty="0"/>
              <a:t>Automated</a:t>
            </a:r>
          </a:p>
          <a:p>
            <a:r>
              <a:rPr lang="en-US" dirty="0"/>
              <a:t>Hybrid</a:t>
            </a:r>
          </a:p>
          <a:p>
            <a:endParaRPr lang="en-GB"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631814823"/>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 Interactive Exercise – Control Classification</a:t>
            </a:r>
          </a:p>
        </p:txBody>
      </p:sp>
      <p:sp>
        <p:nvSpPr>
          <p:cNvPr id="3" name="Pladsholder til indhold 2"/>
          <p:cNvSpPr>
            <a:spLocks noGrp="1"/>
          </p:cNvSpPr>
          <p:nvPr>
            <p:ph sz="quarter" idx="13"/>
          </p:nvPr>
        </p:nvSpPr>
        <p:spPr/>
        <p:txBody>
          <a:bodyPr>
            <a:normAutofit/>
          </a:bodyPr>
          <a:lstStyle/>
          <a:p>
            <a:pPr marL="0" indent="0">
              <a:buNone/>
            </a:pPr>
            <a:r>
              <a:rPr lang="en-US" b="1" dirty="0"/>
              <a:t>Scenario 3: “After a data breach, the company introduces mandatory encryption of all portable devices</a:t>
            </a:r>
            <a:r>
              <a:rPr lang="en-US" b="1" dirty="0" smtClean="0"/>
              <a:t>.”</a:t>
            </a:r>
          </a:p>
          <a:p>
            <a:pPr marL="0" indent="0">
              <a:buNone/>
            </a:pPr>
            <a:r>
              <a:rPr lang="en-US" dirty="0"/>
              <a:t/>
            </a:r>
            <a:br>
              <a:rPr lang="en-US" dirty="0"/>
            </a:br>
            <a:r>
              <a:rPr lang="en-US" b="1" dirty="0"/>
              <a:t>Poll Options:</a:t>
            </a:r>
            <a:endParaRPr lang="en-US" dirty="0"/>
          </a:p>
          <a:p>
            <a:r>
              <a:rPr lang="en-US" dirty="0"/>
              <a:t>Preventive</a:t>
            </a:r>
          </a:p>
          <a:p>
            <a:r>
              <a:rPr lang="en-US" dirty="0"/>
              <a:t>Detective</a:t>
            </a:r>
          </a:p>
          <a:p>
            <a:r>
              <a:rPr lang="en-US" dirty="0" smtClean="0"/>
              <a:t>Corrective</a:t>
            </a:r>
            <a:endParaRPr lang="en-US"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163009502"/>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 Interactive Exercise – Control Classification</a:t>
            </a:r>
          </a:p>
        </p:txBody>
      </p:sp>
      <p:sp>
        <p:nvSpPr>
          <p:cNvPr id="3" name="Pladsholder til indhold 2"/>
          <p:cNvSpPr>
            <a:spLocks noGrp="1"/>
          </p:cNvSpPr>
          <p:nvPr>
            <p:ph sz="quarter" idx="13"/>
          </p:nvPr>
        </p:nvSpPr>
        <p:spPr/>
        <p:txBody>
          <a:bodyPr>
            <a:normAutofit fontScale="92500" lnSpcReduction="10000"/>
          </a:bodyPr>
          <a:lstStyle/>
          <a:p>
            <a:pPr marL="0" indent="0">
              <a:buNone/>
            </a:pPr>
            <a:r>
              <a:rPr lang="en-US" b="1" dirty="0"/>
              <a:t>Scenario 3: “After a data breach, the company introduces mandatory encryption of all portable devices.</a:t>
            </a:r>
            <a:r>
              <a:rPr lang="en-US" dirty="0"/>
              <a:t/>
            </a:r>
            <a:br>
              <a:rPr lang="en-US" dirty="0"/>
            </a:br>
            <a:endParaRPr lang="en-US" dirty="0" smtClean="0"/>
          </a:p>
          <a:p>
            <a:pPr marL="0" indent="0">
              <a:buNone/>
            </a:pPr>
            <a:r>
              <a:rPr lang="en-US" dirty="0" smtClean="0"/>
              <a:t>How </a:t>
            </a:r>
            <a:r>
              <a:rPr lang="en-US" dirty="0"/>
              <a:t>is this control implemented</a:t>
            </a:r>
            <a:r>
              <a:rPr lang="en-US" dirty="0" smtClean="0"/>
              <a:t>?</a:t>
            </a:r>
            <a:r>
              <a:rPr lang="en-US" dirty="0"/>
              <a:t/>
            </a:r>
            <a:br>
              <a:rPr lang="en-US" dirty="0"/>
            </a:br>
            <a:endParaRPr lang="en-US" dirty="0" smtClean="0"/>
          </a:p>
          <a:p>
            <a:pPr marL="0" indent="0">
              <a:buNone/>
            </a:pPr>
            <a:r>
              <a:rPr lang="en-US" b="1" dirty="0" smtClean="0"/>
              <a:t>Options</a:t>
            </a:r>
            <a:r>
              <a:rPr lang="en-US" b="1" dirty="0"/>
              <a:t>:</a:t>
            </a:r>
            <a:endParaRPr lang="en-US" dirty="0"/>
          </a:p>
          <a:p>
            <a:r>
              <a:rPr lang="en-US" dirty="0"/>
              <a:t>Manual</a:t>
            </a:r>
          </a:p>
          <a:p>
            <a:r>
              <a:rPr lang="en-US" dirty="0"/>
              <a:t>Automated</a:t>
            </a:r>
          </a:p>
          <a:p>
            <a:r>
              <a:rPr lang="en-US" dirty="0"/>
              <a:t>Hybrid</a:t>
            </a:r>
          </a:p>
          <a:p>
            <a:endParaRPr lang="en-GB"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339741011"/>
      </p:ext>
    </p:extLst>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Answers</a:t>
            </a:r>
            <a:endParaRPr lang="en-GB" dirty="0"/>
          </a:p>
        </p:txBody>
      </p:sp>
      <p:sp>
        <p:nvSpPr>
          <p:cNvPr id="3" name="Pladsholder til indhold 2"/>
          <p:cNvSpPr>
            <a:spLocks noGrp="1"/>
          </p:cNvSpPr>
          <p:nvPr>
            <p:ph sz="quarter" idx="13"/>
          </p:nvPr>
        </p:nvSpPr>
        <p:spPr/>
        <p:txBody>
          <a:bodyPr>
            <a:normAutofit lnSpcReduction="10000"/>
          </a:bodyPr>
          <a:lstStyle/>
          <a:p>
            <a:pPr marL="0" indent="0">
              <a:buNone/>
            </a:pPr>
            <a:r>
              <a:rPr lang="en-US" b="1" dirty="0"/>
              <a:t>Scenario 1</a:t>
            </a:r>
          </a:p>
          <a:p>
            <a:pPr marL="0" indent="0">
              <a:buNone/>
            </a:pPr>
            <a:r>
              <a:rPr lang="en-US" b="1" dirty="0"/>
              <a:t>“Users must enter a code sent to their mobile phone in addition to their password when logging in.”</a:t>
            </a:r>
            <a:endParaRPr lang="en-US" dirty="0"/>
          </a:p>
          <a:p>
            <a:r>
              <a:rPr lang="en-US" b="1" dirty="0"/>
              <a:t>Control Type:</a:t>
            </a:r>
            <a:r>
              <a:rPr lang="en-US" dirty="0"/>
              <a:t> </a:t>
            </a:r>
            <a:r>
              <a:rPr lang="en-US" b="1" dirty="0" smtClean="0"/>
              <a:t>Preventive</a:t>
            </a:r>
            <a:endParaRPr lang="en-US" dirty="0"/>
          </a:p>
          <a:p>
            <a:r>
              <a:rPr lang="en-US" b="1" dirty="0"/>
              <a:t>Implementation:</a:t>
            </a:r>
            <a:r>
              <a:rPr lang="en-US" dirty="0"/>
              <a:t> </a:t>
            </a:r>
            <a:r>
              <a:rPr lang="en-US" b="1" dirty="0" smtClean="0"/>
              <a:t>Automated</a:t>
            </a:r>
            <a:endParaRPr lang="en-US" dirty="0"/>
          </a:p>
          <a:p>
            <a:pPr marL="0" indent="0">
              <a:buNone/>
            </a:pPr>
            <a:r>
              <a:rPr lang="en-US" b="1" dirty="0"/>
              <a:t>Explanation:</a:t>
            </a:r>
            <a:r>
              <a:rPr lang="en-US" dirty="0"/>
              <a:t/>
            </a:r>
            <a:br>
              <a:rPr lang="en-US" dirty="0"/>
            </a:br>
            <a:r>
              <a:rPr lang="en-US" dirty="0"/>
              <a:t>This control prevents unauthorized access before it happens (2FA = classic preventive control). It’s automated through the authentication system with minimal human input.</a:t>
            </a:r>
          </a:p>
          <a:p>
            <a:endParaRPr lang="en-GB" dirty="0"/>
          </a:p>
        </p:txBody>
      </p:sp>
      <p:pic>
        <p:nvPicPr>
          <p:cNvPr id="14" name="Billede 1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435822093"/>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Answers</a:t>
            </a:r>
            <a:endParaRPr lang="en-GB" dirty="0"/>
          </a:p>
        </p:txBody>
      </p:sp>
      <p:sp>
        <p:nvSpPr>
          <p:cNvPr id="3" name="Pladsholder til indhold 2"/>
          <p:cNvSpPr>
            <a:spLocks noGrp="1"/>
          </p:cNvSpPr>
          <p:nvPr>
            <p:ph sz="quarter" idx="13"/>
          </p:nvPr>
        </p:nvSpPr>
        <p:spPr/>
        <p:txBody>
          <a:bodyPr>
            <a:normAutofit lnSpcReduction="10000"/>
          </a:bodyPr>
          <a:lstStyle/>
          <a:p>
            <a:pPr marL="0" indent="0">
              <a:buNone/>
            </a:pPr>
            <a:r>
              <a:rPr lang="en-US" b="1" dirty="0"/>
              <a:t>Scenario 2</a:t>
            </a:r>
          </a:p>
          <a:p>
            <a:pPr marL="0" indent="0">
              <a:buNone/>
            </a:pPr>
            <a:r>
              <a:rPr lang="en-US" b="1" dirty="0"/>
              <a:t>“Monthly reports flag all transactions over $10,000 for review by compliance staff.”</a:t>
            </a:r>
            <a:endParaRPr lang="en-US" dirty="0"/>
          </a:p>
          <a:p>
            <a:r>
              <a:rPr lang="en-US" b="1" dirty="0"/>
              <a:t>Control Type:</a:t>
            </a:r>
            <a:r>
              <a:rPr lang="en-US" dirty="0"/>
              <a:t> </a:t>
            </a:r>
            <a:r>
              <a:rPr lang="en-US" b="1" dirty="0" smtClean="0"/>
              <a:t>Detective</a:t>
            </a:r>
            <a:endParaRPr lang="en-US" dirty="0"/>
          </a:p>
          <a:p>
            <a:r>
              <a:rPr lang="en-US" b="1" dirty="0"/>
              <a:t>Implementation:</a:t>
            </a:r>
            <a:r>
              <a:rPr lang="en-US" dirty="0"/>
              <a:t> </a:t>
            </a:r>
            <a:r>
              <a:rPr lang="en-US" b="1" dirty="0" smtClean="0"/>
              <a:t>Hybrid</a:t>
            </a:r>
            <a:endParaRPr lang="en-US" dirty="0"/>
          </a:p>
          <a:p>
            <a:pPr marL="0" indent="0">
              <a:buNone/>
            </a:pPr>
            <a:r>
              <a:rPr lang="en-US" b="1" dirty="0"/>
              <a:t>Explanation:</a:t>
            </a:r>
            <a:r>
              <a:rPr lang="en-US" dirty="0"/>
              <a:t/>
            </a:r>
            <a:br>
              <a:rPr lang="en-US" dirty="0"/>
            </a:br>
            <a:r>
              <a:rPr lang="en-US" dirty="0"/>
              <a:t>The system detects potential issues after the fact (detective control). Report generation may be automated, but the review and interpretation are manual — making it a hybrid control.</a:t>
            </a:r>
          </a:p>
          <a:p>
            <a:endParaRPr lang="en-GB" dirty="0"/>
          </a:p>
        </p:txBody>
      </p:sp>
      <p:pic>
        <p:nvPicPr>
          <p:cNvPr id="5" name="Billede 4"/>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980174928"/>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Answers</a:t>
            </a:r>
            <a:endParaRPr lang="en-GB" dirty="0"/>
          </a:p>
        </p:txBody>
      </p:sp>
      <p:sp>
        <p:nvSpPr>
          <p:cNvPr id="3" name="Pladsholder til indhold 2"/>
          <p:cNvSpPr>
            <a:spLocks noGrp="1"/>
          </p:cNvSpPr>
          <p:nvPr>
            <p:ph sz="quarter" idx="13"/>
          </p:nvPr>
        </p:nvSpPr>
        <p:spPr/>
        <p:txBody>
          <a:bodyPr>
            <a:normAutofit fontScale="92500"/>
          </a:bodyPr>
          <a:lstStyle/>
          <a:p>
            <a:pPr marL="0" indent="0">
              <a:buNone/>
            </a:pPr>
            <a:r>
              <a:rPr lang="en-US" b="1" dirty="0"/>
              <a:t>Scenario 3</a:t>
            </a:r>
          </a:p>
          <a:p>
            <a:pPr marL="0" indent="0">
              <a:buNone/>
            </a:pPr>
            <a:r>
              <a:rPr lang="en-US" b="1" dirty="0"/>
              <a:t>“After a data breach, the company introduces mandatory encryption of all portable devices.”</a:t>
            </a:r>
            <a:endParaRPr lang="en-US" dirty="0"/>
          </a:p>
          <a:p>
            <a:r>
              <a:rPr lang="en-US" b="1" dirty="0"/>
              <a:t>Control Type:</a:t>
            </a:r>
            <a:r>
              <a:rPr lang="en-US" dirty="0"/>
              <a:t> </a:t>
            </a:r>
            <a:r>
              <a:rPr lang="en-US" b="1" dirty="0" smtClean="0"/>
              <a:t>Corrective</a:t>
            </a:r>
            <a:endParaRPr lang="en-US" dirty="0"/>
          </a:p>
          <a:p>
            <a:r>
              <a:rPr lang="en-US" b="1" dirty="0"/>
              <a:t>Implementation:</a:t>
            </a:r>
            <a:r>
              <a:rPr lang="en-US" dirty="0"/>
              <a:t> </a:t>
            </a:r>
            <a:r>
              <a:rPr lang="en-US" b="1" dirty="0" smtClean="0"/>
              <a:t>Automated</a:t>
            </a:r>
            <a:endParaRPr lang="en-US" dirty="0"/>
          </a:p>
          <a:p>
            <a:pPr marL="0" indent="0">
              <a:buNone/>
            </a:pPr>
            <a:r>
              <a:rPr lang="en-US" b="1" dirty="0"/>
              <a:t>Explanation:</a:t>
            </a:r>
            <a:r>
              <a:rPr lang="en-US" dirty="0"/>
              <a:t/>
            </a:r>
            <a:br>
              <a:rPr lang="en-US" dirty="0"/>
            </a:br>
            <a:r>
              <a:rPr lang="en-US" dirty="0"/>
              <a:t>The encryption is a </a:t>
            </a:r>
            <a:r>
              <a:rPr lang="en-US" b="1" dirty="0"/>
              <a:t>corrective</a:t>
            </a:r>
            <a:r>
              <a:rPr lang="en-US" dirty="0"/>
              <a:t> action taken </a:t>
            </a:r>
            <a:r>
              <a:rPr lang="en-US" b="1" dirty="0"/>
              <a:t>after</a:t>
            </a:r>
            <a:r>
              <a:rPr lang="en-US" dirty="0"/>
              <a:t> an incident to prevent recurrence. If deployed through IT policy across devices, it's </a:t>
            </a:r>
            <a:r>
              <a:rPr lang="en-US" b="1" dirty="0"/>
              <a:t>automated</a:t>
            </a:r>
            <a:r>
              <a:rPr lang="en-US" dirty="0"/>
              <a:t> — but rollout may require manual compliance checks (you can note this nuance).</a:t>
            </a:r>
          </a:p>
          <a:p>
            <a:endParaRPr lang="en-GB"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844538537"/>
      </p:ext>
    </p:ext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42330" cy="6858000"/>
          </a:xfrm>
          <a:prstGeom prst="rect">
            <a:avLst/>
          </a:prstGeom>
        </p:spPr>
      </p:pic>
      <p:sp>
        <p:nvSpPr>
          <p:cNvPr id="2" name="Titel 1"/>
          <p:cNvSpPr>
            <a:spLocks noGrp="1"/>
          </p:cNvSpPr>
          <p:nvPr>
            <p:ph type="title"/>
          </p:nvPr>
        </p:nvSpPr>
        <p:spPr/>
        <p:txBody>
          <a:bodyPr>
            <a:normAutofit fontScale="90000"/>
          </a:bodyPr>
          <a:lstStyle/>
          <a:p>
            <a:r>
              <a:rPr lang="en-GB" dirty="0">
                <a:solidFill>
                  <a:schemeClr val="accent4"/>
                </a:solidFill>
              </a:rPr>
              <a:t>Compliance in Remote/Hybrid Environments</a:t>
            </a:r>
          </a:p>
        </p:txBody>
      </p:sp>
      <p:sp>
        <p:nvSpPr>
          <p:cNvPr id="3" name="Pladsholder til indhold 2"/>
          <p:cNvSpPr>
            <a:spLocks noGrp="1"/>
          </p:cNvSpPr>
          <p:nvPr>
            <p:ph sz="quarter" idx="13"/>
          </p:nvPr>
        </p:nvSpPr>
        <p:spPr>
          <a:solidFill>
            <a:schemeClr val="bg2">
              <a:alpha val="80000"/>
            </a:schemeClr>
          </a:solidFill>
        </p:spPr>
        <p:txBody>
          <a:bodyPr>
            <a:normAutofit fontScale="92500" lnSpcReduction="10000"/>
          </a:bodyPr>
          <a:lstStyle/>
          <a:p>
            <a:pPr marL="0" indent="0">
              <a:buNone/>
            </a:pPr>
            <a:r>
              <a:rPr lang="en-GB" dirty="0"/>
              <a:t>Control </a:t>
            </a:r>
            <a:r>
              <a:rPr lang="en-GB" dirty="0" smtClean="0"/>
              <a:t>Adaptations</a:t>
            </a:r>
          </a:p>
          <a:p>
            <a:r>
              <a:rPr lang="en-GB" dirty="0" smtClean="0"/>
              <a:t>Shift </a:t>
            </a:r>
            <a:r>
              <a:rPr lang="en-GB" dirty="0"/>
              <a:t>from physical supervision to digital </a:t>
            </a:r>
            <a:r>
              <a:rPr lang="en-GB" dirty="0" smtClean="0"/>
              <a:t>workflows</a:t>
            </a:r>
          </a:p>
          <a:p>
            <a:r>
              <a:rPr lang="en-GB" dirty="0" smtClean="0"/>
              <a:t>Update </a:t>
            </a:r>
            <a:r>
              <a:rPr lang="en-GB" b="1" dirty="0">
                <a:solidFill>
                  <a:schemeClr val="accent1"/>
                </a:solidFill>
              </a:rPr>
              <a:t>access controls </a:t>
            </a:r>
            <a:r>
              <a:rPr lang="en-GB" dirty="0"/>
              <a:t>for flexible work devices and </a:t>
            </a:r>
            <a:r>
              <a:rPr lang="en-GB" dirty="0" smtClean="0"/>
              <a:t>locations</a:t>
            </a:r>
          </a:p>
          <a:p>
            <a:r>
              <a:rPr lang="en-GB" dirty="0" smtClean="0"/>
              <a:t>Emphasize </a:t>
            </a:r>
            <a:r>
              <a:rPr lang="en-GB" b="1" dirty="0">
                <a:solidFill>
                  <a:schemeClr val="accent1"/>
                </a:solidFill>
              </a:rPr>
              <a:t>data protection </a:t>
            </a:r>
            <a:r>
              <a:rPr lang="en-GB" dirty="0"/>
              <a:t>and endpoint </a:t>
            </a:r>
            <a:r>
              <a:rPr lang="en-GB" dirty="0" smtClean="0"/>
              <a:t>security</a:t>
            </a:r>
          </a:p>
          <a:p>
            <a:pPr marL="0" indent="0">
              <a:buNone/>
            </a:pPr>
            <a:r>
              <a:rPr lang="en-GB" dirty="0" smtClean="0"/>
              <a:t>Technology Enablement</a:t>
            </a:r>
          </a:p>
          <a:p>
            <a:r>
              <a:rPr lang="en-GB" dirty="0" smtClean="0"/>
              <a:t>Use </a:t>
            </a:r>
            <a:r>
              <a:rPr lang="en-GB" dirty="0"/>
              <a:t>of </a:t>
            </a:r>
            <a:r>
              <a:rPr lang="en-GB" b="1" dirty="0">
                <a:solidFill>
                  <a:schemeClr val="accent1"/>
                </a:solidFill>
              </a:rPr>
              <a:t>secure collaboration </a:t>
            </a:r>
            <a:r>
              <a:rPr lang="en-GB" dirty="0"/>
              <a:t>tools (e.g., Teams, Zoom, DMS</a:t>
            </a:r>
            <a:r>
              <a:rPr lang="en-GB" dirty="0" smtClean="0"/>
              <a:t>)</a:t>
            </a:r>
          </a:p>
          <a:p>
            <a:r>
              <a:rPr lang="en-GB" dirty="0" smtClean="0">
                <a:solidFill>
                  <a:srgbClr val="FF0000"/>
                </a:solidFill>
              </a:rPr>
              <a:t>Digital </a:t>
            </a:r>
            <a:r>
              <a:rPr lang="en-GB" dirty="0">
                <a:solidFill>
                  <a:srgbClr val="FF0000"/>
                </a:solidFill>
              </a:rPr>
              <a:t>audit trails </a:t>
            </a:r>
            <a:r>
              <a:rPr lang="en-GB" dirty="0"/>
              <a:t>and </a:t>
            </a:r>
            <a:r>
              <a:rPr lang="en-GB" dirty="0" smtClean="0"/>
              <a:t>e-signatures</a:t>
            </a:r>
          </a:p>
          <a:p>
            <a:r>
              <a:rPr lang="en-GB" dirty="0" smtClean="0"/>
              <a:t>Monitoring </a:t>
            </a:r>
            <a:r>
              <a:rPr lang="en-GB" dirty="0"/>
              <a:t>software and remote training platforms</a:t>
            </a:r>
          </a:p>
        </p:txBody>
      </p:sp>
      <p:pic>
        <p:nvPicPr>
          <p:cNvPr id="4" name="Billede 3"/>
          <p:cNvPicPr>
            <a:picLocks noChangeAspect="1"/>
          </p:cNvPicPr>
          <p:nvPr/>
        </p:nvPicPr>
        <p:blipFill>
          <a:blip r:embed="rId4"/>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4162325189"/>
      </p:ext>
    </p:extLst>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Billed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03444" y="1143000"/>
            <a:ext cx="6858000" cy="4572000"/>
          </a:xfrm>
          <a:prstGeom prst="rect">
            <a:avLst/>
          </a:prstGeom>
        </p:spPr>
      </p:pic>
      <p:sp>
        <p:nvSpPr>
          <p:cNvPr id="4" name="Titel 3"/>
          <p:cNvSpPr>
            <a:spLocks noGrp="1"/>
          </p:cNvSpPr>
          <p:nvPr>
            <p:ph type="title"/>
          </p:nvPr>
        </p:nvSpPr>
        <p:spPr/>
        <p:txBody>
          <a:bodyPr/>
          <a:lstStyle/>
          <a:p>
            <a:r>
              <a:rPr lang="en-GB" dirty="0" smtClean="0">
                <a:solidFill>
                  <a:schemeClr val="accent2"/>
                </a:solidFill>
              </a:rPr>
              <a:t>Integration with Risk management</a:t>
            </a:r>
            <a:endParaRPr lang="en-GB" dirty="0">
              <a:solidFill>
                <a:schemeClr val="accent2"/>
              </a:solidFill>
            </a:endParaRPr>
          </a:p>
        </p:txBody>
      </p:sp>
      <p:sp>
        <p:nvSpPr>
          <p:cNvPr id="5" name="Pladsholder til tekst 4"/>
          <p:cNvSpPr>
            <a:spLocks noGrp="1"/>
          </p:cNvSpPr>
          <p:nvPr>
            <p:ph type="body" idx="1"/>
          </p:nvPr>
        </p:nvSpPr>
        <p:spPr/>
        <p:txBody>
          <a:bodyPr/>
          <a:lstStyle/>
          <a:p>
            <a:endParaRPr lang="en-GB"/>
          </a:p>
        </p:txBody>
      </p:sp>
    </p:spTree>
    <p:extLst>
      <p:ext uri="{BB962C8B-B14F-4D97-AF65-F5344CB8AC3E}">
        <p14:creationId xmlns:p14="http://schemas.microsoft.com/office/powerpoint/2010/main" val="23329502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838200" y="884652"/>
            <a:ext cx="10515600" cy="1325563"/>
          </a:xfrm>
        </p:spPr>
        <p:txBody>
          <a:bodyPr/>
          <a:lstStyle/>
          <a:p>
            <a:r>
              <a:rPr lang="en-GB" dirty="0" smtClean="0"/>
              <a:t>Common ground/language</a:t>
            </a:r>
            <a:endParaRPr lang="en-GB" dirty="0"/>
          </a:p>
        </p:txBody>
      </p:sp>
      <p:sp>
        <p:nvSpPr>
          <p:cNvPr id="4" name="Pladsholder til indhold 3"/>
          <p:cNvSpPr>
            <a:spLocks noGrp="1"/>
          </p:cNvSpPr>
          <p:nvPr>
            <p:ph idx="1"/>
          </p:nvPr>
        </p:nvSpPr>
        <p:spPr>
          <a:xfrm>
            <a:off x="838200" y="1825625"/>
            <a:ext cx="6786093" cy="4351338"/>
          </a:xfrm>
        </p:spPr>
        <p:txBody>
          <a:bodyPr/>
          <a:lstStyle/>
          <a:p>
            <a:r>
              <a:rPr lang="en-GB" dirty="0" smtClean="0"/>
              <a:t>So how do you coordinate the outcome and results of these processes and management procedures to align with each other</a:t>
            </a:r>
          </a:p>
          <a:p>
            <a:pPr lvl="1"/>
            <a:r>
              <a:rPr lang="en-GB" dirty="0" smtClean="0"/>
              <a:t>Lack or diffuse definition of common output (disaster recovery-business continuity-business resilience)</a:t>
            </a:r>
          </a:p>
          <a:p>
            <a:pPr lvl="1"/>
            <a:r>
              <a:rPr lang="en-GB" dirty="0" smtClean="0"/>
              <a:t>Management attention for many different processes</a:t>
            </a:r>
          </a:p>
          <a:p>
            <a:pPr lvl="1"/>
            <a:r>
              <a:rPr lang="en-GB" dirty="0" smtClean="0"/>
              <a:t>Non-compliance/audit observations to be prioritized</a:t>
            </a:r>
          </a:p>
          <a:p>
            <a:pPr lvl="1"/>
            <a:r>
              <a:rPr lang="en-GB" dirty="0" smtClean="0"/>
              <a:t>Common root causes</a:t>
            </a:r>
            <a:endParaRPr lang="en-GB" dirty="0"/>
          </a:p>
        </p:txBody>
      </p:sp>
      <p:pic>
        <p:nvPicPr>
          <p:cNvPr id="5" name="Billed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9667" y="1269242"/>
            <a:ext cx="3852333" cy="5588758"/>
          </a:xfrm>
          <a:prstGeom prst="rect">
            <a:avLst/>
          </a:prstGeom>
        </p:spPr>
      </p:pic>
      <p:pic>
        <p:nvPicPr>
          <p:cNvPr id="6" name="Billede 5"/>
          <p:cNvPicPr>
            <a:picLocks noChangeAspect="1"/>
          </p:cNvPicPr>
          <p:nvPr/>
        </p:nvPicPr>
        <p:blipFill>
          <a:blip r:embed="rId4"/>
          <a:stretch>
            <a:fillRect/>
          </a:stretch>
        </p:blipFill>
        <p:spPr>
          <a:xfrm>
            <a:off x="10889529" y="0"/>
            <a:ext cx="1302471" cy="1242357"/>
          </a:xfrm>
          <a:prstGeom prst="rect">
            <a:avLst/>
          </a:prstGeom>
        </p:spPr>
      </p:pic>
    </p:spTree>
    <p:extLst>
      <p:ext uri="{BB962C8B-B14F-4D97-AF65-F5344CB8AC3E}">
        <p14:creationId xmlns:p14="http://schemas.microsoft.com/office/powerpoint/2010/main" val="28853708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US" b="1" dirty="0"/>
              <a:t>Practical Partnership: Compliance &amp; </a:t>
            </a:r>
            <a:r>
              <a:rPr lang="en-US" b="1" dirty="0" smtClean="0"/>
              <a:t>Risk</a:t>
            </a:r>
            <a:endParaRPr lang="en-GB" dirty="0"/>
          </a:p>
        </p:txBody>
      </p:sp>
      <p:sp>
        <p:nvSpPr>
          <p:cNvPr id="5" name="Pladsholder til indhold 4"/>
          <p:cNvSpPr>
            <a:spLocks noGrp="1"/>
          </p:cNvSpPr>
          <p:nvPr>
            <p:ph idx="1"/>
          </p:nvPr>
        </p:nvSpPr>
        <p:spPr>
          <a:xfrm>
            <a:off x="838200" y="1825625"/>
            <a:ext cx="7759890" cy="4351338"/>
          </a:xfrm>
        </p:spPr>
        <p:txBody>
          <a:bodyPr>
            <a:normAutofit lnSpcReduction="10000"/>
          </a:bodyPr>
          <a:lstStyle/>
          <a:p>
            <a:pPr marL="0" indent="0">
              <a:buNone/>
            </a:pPr>
            <a:r>
              <a:rPr lang="en-US" b="1" dirty="0" smtClean="0"/>
              <a:t>Shared </a:t>
            </a:r>
            <a:r>
              <a:rPr lang="en-US" b="1" dirty="0"/>
              <a:t>Foundations</a:t>
            </a:r>
          </a:p>
          <a:p>
            <a:r>
              <a:rPr lang="en-US" dirty="0"/>
              <a:t>Joint </a:t>
            </a:r>
            <a:r>
              <a:rPr lang="en-US" dirty="0">
                <a:solidFill>
                  <a:schemeClr val="accent1"/>
                </a:solidFill>
              </a:rPr>
              <a:t>risk assessments </a:t>
            </a:r>
            <a:r>
              <a:rPr lang="en-US" dirty="0"/>
              <a:t>and consolidated reporting</a:t>
            </a:r>
          </a:p>
          <a:p>
            <a:r>
              <a:rPr lang="en-US" dirty="0"/>
              <a:t>Common </a:t>
            </a:r>
            <a:r>
              <a:rPr lang="en-US" dirty="0">
                <a:solidFill>
                  <a:schemeClr val="accent1"/>
                </a:solidFill>
              </a:rPr>
              <a:t>risk </a:t>
            </a:r>
            <a:r>
              <a:rPr lang="en-US" dirty="0" smtClean="0">
                <a:solidFill>
                  <a:schemeClr val="accent1"/>
                </a:solidFill>
              </a:rPr>
              <a:t>terminology/taxonomy </a:t>
            </a:r>
            <a:r>
              <a:rPr lang="en-US" dirty="0"/>
              <a:t>and classification system</a:t>
            </a:r>
          </a:p>
          <a:p>
            <a:r>
              <a:rPr lang="en-US" dirty="0"/>
              <a:t>Synchronized monitoring and testing activities</a:t>
            </a:r>
          </a:p>
          <a:p>
            <a:pPr marL="0" indent="0">
              <a:buNone/>
            </a:pPr>
            <a:r>
              <a:rPr lang="en-US" b="1" dirty="0"/>
              <a:t>Key Success Factors</a:t>
            </a:r>
          </a:p>
          <a:p>
            <a:r>
              <a:rPr lang="en-US" dirty="0"/>
              <a:t>Clear delineation of responsibilities</a:t>
            </a:r>
          </a:p>
          <a:p>
            <a:r>
              <a:rPr lang="en-US" dirty="0"/>
              <a:t>Regular cross-functional communication</a:t>
            </a:r>
          </a:p>
          <a:p>
            <a:r>
              <a:rPr lang="en-US" dirty="0"/>
              <a:t>Integrated technology solutions</a:t>
            </a:r>
          </a:p>
          <a:p>
            <a:endParaRPr lang="en-GB" dirty="0"/>
          </a:p>
        </p:txBody>
      </p:sp>
      <p:pic>
        <p:nvPicPr>
          <p:cNvPr id="6" name="Billede 5"/>
          <p:cNvPicPr>
            <a:picLocks noChangeAspect="1"/>
          </p:cNvPicPr>
          <p:nvPr/>
        </p:nvPicPr>
        <p:blipFill>
          <a:blip r:embed="rId2"/>
          <a:stretch>
            <a:fillRect/>
          </a:stretch>
        </p:blipFill>
        <p:spPr>
          <a:xfrm>
            <a:off x="11154482" y="26885"/>
            <a:ext cx="1087848" cy="1037640"/>
          </a:xfrm>
          <a:prstGeom prst="rect">
            <a:avLst/>
          </a:prstGeom>
        </p:spPr>
      </p:pic>
      <p:pic>
        <p:nvPicPr>
          <p:cNvPr id="7" name="Billed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7884" y="1825625"/>
            <a:ext cx="3794445" cy="5059260"/>
          </a:xfrm>
          <a:prstGeom prst="rect">
            <a:avLst/>
          </a:prstGeom>
        </p:spPr>
      </p:pic>
    </p:spTree>
    <p:extLst>
      <p:ext uri="{BB962C8B-B14F-4D97-AF65-F5344CB8AC3E}">
        <p14:creationId xmlns:p14="http://schemas.microsoft.com/office/powerpoint/2010/main" val="3324958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973"/>
            <a:ext cx="12192000" cy="5590903"/>
          </a:xfrm>
          <a:prstGeom prst="rect">
            <a:avLst/>
          </a:prstGeom>
        </p:spPr>
      </p:pic>
    </p:spTree>
    <p:extLst>
      <p:ext uri="{BB962C8B-B14F-4D97-AF65-F5344CB8AC3E}">
        <p14:creationId xmlns:p14="http://schemas.microsoft.com/office/powerpoint/2010/main" val="152321058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8808"/>
          </a:xfrm>
          <a:prstGeom prst="rect">
            <a:avLst/>
          </a:prstGeom>
        </p:spPr>
      </p:pic>
    </p:spTree>
    <p:extLst>
      <p:ext uri="{BB962C8B-B14F-4D97-AF65-F5344CB8AC3E}">
        <p14:creationId xmlns:p14="http://schemas.microsoft.com/office/powerpoint/2010/main" val="21569436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US" dirty="0" smtClean="0"/>
              <a:t>Risk-Informed Compliance Priorities</a:t>
            </a:r>
            <a:endParaRPr lang="en-US" dirty="0"/>
          </a:p>
        </p:txBody>
      </p:sp>
      <p:sp>
        <p:nvSpPr>
          <p:cNvPr id="5" name="Pladsholder til indhold 4"/>
          <p:cNvSpPr>
            <a:spLocks noGrp="1"/>
          </p:cNvSpPr>
          <p:nvPr>
            <p:ph idx="1"/>
          </p:nvPr>
        </p:nvSpPr>
        <p:spPr>
          <a:xfrm>
            <a:off x="838200" y="1825625"/>
            <a:ext cx="7445911" cy="4351338"/>
          </a:xfrm>
        </p:spPr>
        <p:txBody>
          <a:bodyPr>
            <a:normAutofit fontScale="92500"/>
          </a:bodyPr>
          <a:lstStyle/>
          <a:p>
            <a:pPr marL="0" indent="0">
              <a:buNone/>
            </a:pPr>
            <a:r>
              <a:rPr lang="en-US" b="1" dirty="0"/>
              <a:t>Strategic Alignment</a:t>
            </a:r>
          </a:p>
          <a:p>
            <a:r>
              <a:rPr lang="en-US" dirty="0"/>
              <a:t>Direct resources toward highest organizational risks</a:t>
            </a:r>
          </a:p>
          <a:p>
            <a:r>
              <a:rPr lang="en-US" dirty="0"/>
              <a:t>Calibrate compliance controls to risk appetite</a:t>
            </a:r>
          </a:p>
          <a:p>
            <a:r>
              <a:rPr lang="en-US" dirty="0"/>
              <a:t>Develop and maintain risk-control matrices</a:t>
            </a:r>
          </a:p>
          <a:p>
            <a:pPr marL="0" indent="0">
              <a:buNone/>
            </a:pPr>
            <a:r>
              <a:rPr lang="en-US" b="1" dirty="0"/>
              <a:t>Practical Implementation</a:t>
            </a:r>
          </a:p>
          <a:p>
            <a:r>
              <a:rPr lang="en-US" dirty="0"/>
              <a:t>Regular risk reassessment drives compliance focus</a:t>
            </a:r>
          </a:p>
          <a:p>
            <a:r>
              <a:rPr lang="en-US" dirty="0"/>
              <a:t>Control effectiveness testing prioritized by risk</a:t>
            </a:r>
          </a:p>
          <a:p>
            <a:r>
              <a:rPr lang="en-US" dirty="0"/>
              <a:t>Resource allocation based on risk exposure</a:t>
            </a:r>
          </a:p>
          <a:p>
            <a:endParaRPr lang="en-GB" dirty="0"/>
          </a:p>
        </p:txBody>
      </p:sp>
      <p:pic>
        <p:nvPicPr>
          <p:cNvPr id="6" name="Billede 5"/>
          <p:cNvPicPr>
            <a:picLocks noChangeAspect="1"/>
          </p:cNvPicPr>
          <p:nvPr/>
        </p:nvPicPr>
        <p:blipFill>
          <a:blip r:embed="rId2"/>
          <a:stretch>
            <a:fillRect/>
          </a:stretch>
        </p:blipFill>
        <p:spPr>
          <a:xfrm>
            <a:off x="11154482" y="26885"/>
            <a:ext cx="1087848" cy="1037640"/>
          </a:xfrm>
          <a:prstGeom prst="rect">
            <a:avLst/>
          </a:prstGeom>
        </p:spPr>
      </p:pic>
      <p:pic>
        <p:nvPicPr>
          <p:cNvPr id="7" name="Billed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4111" y="2761483"/>
            <a:ext cx="3794445" cy="2529630"/>
          </a:xfrm>
          <a:prstGeom prst="rect">
            <a:avLst/>
          </a:prstGeom>
        </p:spPr>
      </p:pic>
    </p:spTree>
    <p:extLst>
      <p:ext uri="{BB962C8B-B14F-4D97-AF65-F5344CB8AC3E}">
        <p14:creationId xmlns:p14="http://schemas.microsoft.com/office/powerpoint/2010/main" val="3649260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Collection of data from controls</a:t>
            </a:r>
            <a:endParaRPr lang="en-GB" dirty="0"/>
          </a:p>
        </p:txBody>
      </p:sp>
      <p:sp>
        <p:nvSpPr>
          <p:cNvPr id="3" name="Pladsholder til indhold 2"/>
          <p:cNvSpPr>
            <a:spLocks noGrp="1"/>
          </p:cNvSpPr>
          <p:nvPr>
            <p:ph idx="1"/>
          </p:nvPr>
        </p:nvSpPr>
        <p:spPr/>
        <p:txBody>
          <a:bodyPr/>
          <a:lstStyle/>
          <a:p>
            <a:r>
              <a:rPr lang="en-GB" dirty="0" smtClean="0"/>
              <a:t>Required by ISO standards in case of external audit</a:t>
            </a:r>
          </a:p>
          <a:p>
            <a:r>
              <a:rPr lang="en-GB" dirty="0" smtClean="0"/>
              <a:t>Required by customers in case of external audit</a:t>
            </a:r>
          </a:p>
          <a:p>
            <a:r>
              <a:rPr lang="en-GB" dirty="0" smtClean="0"/>
              <a:t>Required by internal auditors in case of internal audit</a:t>
            </a:r>
            <a:endParaRPr lang="en-GB" dirty="0"/>
          </a:p>
        </p:txBody>
      </p:sp>
      <p:pic>
        <p:nvPicPr>
          <p:cNvPr id="4" name="Billed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556000"/>
            <a:ext cx="12192000" cy="3302000"/>
          </a:xfrm>
          <a:prstGeom prst="rect">
            <a:avLst/>
          </a:prstGeom>
        </p:spPr>
      </p:pic>
    </p:spTree>
    <p:extLst>
      <p:ext uri="{BB962C8B-B14F-4D97-AF65-F5344CB8AC3E}">
        <p14:creationId xmlns:p14="http://schemas.microsoft.com/office/powerpoint/2010/main" val="31873780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Collection of data from controls 2</a:t>
            </a:r>
            <a:endParaRPr lang="en-GB" dirty="0"/>
          </a:p>
        </p:txBody>
      </p:sp>
      <p:sp>
        <p:nvSpPr>
          <p:cNvPr id="3" name="Pladsholder til indhold 2"/>
          <p:cNvSpPr>
            <a:spLocks noGrp="1"/>
          </p:cNvSpPr>
          <p:nvPr>
            <p:ph idx="1"/>
          </p:nvPr>
        </p:nvSpPr>
        <p:spPr>
          <a:xfrm>
            <a:off x="838200" y="1825625"/>
            <a:ext cx="6292273" cy="4351338"/>
          </a:xfrm>
        </p:spPr>
        <p:txBody>
          <a:bodyPr>
            <a:normAutofit fontScale="85000" lnSpcReduction="20000"/>
          </a:bodyPr>
          <a:lstStyle/>
          <a:p>
            <a:r>
              <a:rPr lang="en-GB" dirty="0" smtClean="0"/>
              <a:t>Automatic controls should be coded to collect data automatically and send it to central repository. In finance an accounting system like SAP will log many data for transactions (approvals </a:t>
            </a:r>
            <a:r>
              <a:rPr lang="en-GB" dirty="0" err="1" smtClean="0"/>
              <a:t>etc</a:t>
            </a:r>
            <a:r>
              <a:rPr lang="en-GB" dirty="0" smtClean="0"/>
              <a:t>).</a:t>
            </a:r>
          </a:p>
          <a:p>
            <a:endParaRPr lang="en-GB" dirty="0"/>
          </a:p>
          <a:p>
            <a:endParaRPr lang="en-GB" dirty="0" smtClean="0"/>
          </a:p>
          <a:p>
            <a:r>
              <a:rPr lang="en-GB" dirty="0" smtClean="0"/>
              <a:t>Manual controls must require the persons to collect data manually and send to central repository. Samples should be verified for authenticity. If you do manual reviews of documents, the findings should be logged in a separate document. You could also use checklists for a process to check the controls.</a:t>
            </a:r>
            <a:endParaRPr lang="en-GB" dirty="0"/>
          </a:p>
        </p:txBody>
      </p:sp>
      <p:pic>
        <p:nvPicPr>
          <p:cNvPr id="4" name="Billed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0473" y="1330035"/>
            <a:ext cx="5143500" cy="5601855"/>
          </a:xfrm>
          <a:prstGeom prst="rect">
            <a:avLst/>
          </a:prstGeom>
        </p:spPr>
      </p:pic>
    </p:spTree>
    <p:extLst>
      <p:ext uri="{BB962C8B-B14F-4D97-AF65-F5344CB8AC3E}">
        <p14:creationId xmlns:p14="http://schemas.microsoft.com/office/powerpoint/2010/main" val="40402246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smtClean="0">
                <a:solidFill>
                  <a:schemeClr val="accent2"/>
                </a:solidFill>
              </a:rPr>
              <a:t>Discussion</a:t>
            </a:r>
            <a:endParaRPr lang="en-GB" dirty="0">
              <a:solidFill>
                <a:schemeClr val="accent2"/>
              </a:solidFill>
            </a:endParaRPr>
          </a:p>
        </p:txBody>
      </p:sp>
      <p:sp>
        <p:nvSpPr>
          <p:cNvPr id="8" name="Pladsholder til tekst 7"/>
          <p:cNvSpPr>
            <a:spLocks noGrp="1"/>
          </p:cNvSpPr>
          <p:nvPr>
            <p:ph type="body" sz="half" idx="2"/>
          </p:nvPr>
        </p:nvSpPr>
        <p:spPr>
          <a:xfrm>
            <a:off x="5347063" y="1798781"/>
            <a:ext cx="5578763" cy="2131773"/>
          </a:xfrm>
        </p:spPr>
        <p:txBody>
          <a:bodyPr>
            <a:normAutofit fontScale="92500" lnSpcReduction="10000"/>
          </a:bodyPr>
          <a:lstStyle/>
          <a:p>
            <a:r>
              <a:rPr lang="en-US" sz="2400" u="sng" dirty="0">
                <a:solidFill>
                  <a:schemeClr val="accent2"/>
                </a:solidFill>
              </a:rPr>
              <a:t>Discussion </a:t>
            </a:r>
            <a:r>
              <a:rPr lang="en-US" sz="2400" u="sng" dirty="0" smtClean="0">
                <a:solidFill>
                  <a:schemeClr val="accent2"/>
                </a:solidFill>
              </a:rPr>
              <a:t>Questions</a:t>
            </a:r>
          </a:p>
          <a:p>
            <a:r>
              <a:rPr lang="en-US" sz="2400" dirty="0" smtClean="0">
                <a:solidFill>
                  <a:schemeClr val="accent2"/>
                </a:solidFill>
              </a:rPr>
              <a:t>How </a:t>
            </a:r>
            <a:r>
              <a:rPr lang="en-US" sz="2400" dirty="0">
                <a:solidFill>
                  <a:schemeClr val="accent2"/>
                </a:solidFill>
              </a:rPr>
              <a:t>does your organization currently coordinate risk and compliance</a:t>
            </a:r>
            <a:r>
              <a:rPr lang="en-US" sz="2400" dirty="0" smtClean="0">
                <a:solidFill>
                  <a:schemeClr val="accent2"/>
                </a:solidFill>
              </a:rPr>
              <a:t>?</a:t>
            </a:r>
          </a:p>
          <a:p>
            <a:r>
              <a:rPr lang="en-US" sz="2400" dirty="0" smtClean="0">
                <a:solidFill>
                  <a:schemeClr val="accent2"/>
                </a:solidFill>
              </a:rPr>
              <a:t>What </a:t>
            </a:r>
            <a:r>
              <a:rPr lang="en-US" sz="2400" dirty="0">
                <a:solidFill>
                  <a:schemeClr val="accent2"/>
                </a:solidFill>
              </a:rPr>
              <a:t>barriers prevent deeper integration</a:t>
            </a:r>
            <a:r>
              <a:rPr lang="en-US" sz="2400" dirty="0" smtClean="0">
                <a:solidFill>
                  <a:schemeClr val="accent2"/>
                </a:solidFill>
              </a:rPr>
              <a:t>?</a:t>
            </a:r>
          </a:p>
          <a:p>
            <a:r>
              <a:rPr lang="en-US" sz="2400" dirty="0" smtClean="0">
                <a:solidFill>
                  <a:schemeClr val="accent2"/>
                </a:solidFill>
              </a:rPr>
              <a:t>What </a:t>
            </a:r>
            <a:r>
              <a:rPr lang="en-US" sz="2400" dirty="0">
                <a:solidFill>
                  <a:schemeClr val="accent2"/>
                </a:solidFill>
              </a:rPr>
              <a:t>practical solutions have worked in your environment?</a:t>
            </a:r>
            <a:endParaRPr lang="en-GB" sz="2400" dirty="0">
              <a:solidFill>
                <a:schemeClr val="accent2"/>
              </a:solidFill>
            </a:endParaRP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8186747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a-DK" dirty="0"/>
              <a:t>Common Integration Challenges</a:t>
            </a:r>
            <a:endParaRPr lang="en-GB" dirty="0"/>
          </a:p>
        </p:txBody>
      </p:sp>
      <p:pic>
        <p:nvPicPr>
          <p:cNvPr id="14" name="Pladsholder til indhold 1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87330" y="1825624"/>
            <a:ext cx="5604670" cy="4870211"/>
          </a:xfrm>
        </p:spPr>
      </p:pic>
      <p:sp>
        <p:nvSpPr>
          <p:cNvPr id="12" name="Rectangle 1"/>
          <p:cNvSpPr>
            <a:spLocks noGrp="1" noChangeArrowheads="1"/>
          </p:cNvSpPr>
          <p:nvPr>
            <p:ph sz="half" idx="1"/>
          </p:nvPr>
        </p:nvSpPr>
        <p:spPr bwMode="auto">
          <a:xfrm>
            <a:off x="838200" y="1825625"/>
            <a:ext cx="500970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a-DK" altLang="da-DK"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da-DK" sz="1800" b="0" i="0" u="none" strike="noStrike" cap="none" normalizeH="0" baseline="0" dirty="0" err="1" smtClean="0">
                <a:ln>
                  <a:noFill/>
                </a:ln>
                <a:solidFill>
                  <a:schemeClr val="tx1"/>
                </a:solidFill>
                <a:effectLst/>
                <a:latin typeface="Arial" panose="020B0604020202020204" pitchFamily="34" charset="0"/>
              </a:rPr>
              <a:t>Siloed</a:t>
            </a:r>
            <a:r>
              <a:rPr kumimoji="0" lang="en-US" altLang="da-DK" sz="1800" b="0" i="0" u="none" strike="noStrike" cap="none" normalizeH="0" baseline="0" dirty="0" smtClean="0">
                <a:ln>
                  <a:noFill/>
                </a:ln>
                <a:solidFill>
                  <a:schemeClr val="tx1"/>
                </a:solidFill>
                <a:effectLst/>
                <a:latin typeface="Arial" panose="020B0604020202020204" pitchFamily="34" charset="0"/>
              </a:rPr>
              <a:t> organizational structures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da-DK" sz="1800" b="0" i="0" u="none" strike="noStrike" cap="none" normalizeH="0" baseline="0" dirty="0" smtClean="0">
                <a:ln>
                  <a:noFill/>
                </a:ln>
                <a:solidFill>
                  <a:schemeClr val="tx1"/>
                </a:solidFill>
                <a:effectLst/>
                <a:latin typeface="Arial" panose="020B0604020202020204" pitchFamily="34" charset="0"/>
              </a:rPr>
              <a:t>Different reporting lines and priorities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da-DK" sz="1800" b="0" i="0" u="none" strike="noStrike" cap="none" normalizeH="0" baseline="0" dirty="0" smtClean="0">
                <a:ln>
                  <a:noFill/>
                </a:ln>
                <a:solidFill>
                  <a:schemeClr val="tx1"/>
                </a:solidFill>
                <a:effectLst/>
                <a:latin typeface="Arial" panose="020B0604020202020204" pitchFamily="34" charset="0"/>
              </a:rPr>
              <a:t>Inconsistent methodologies and terminologies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da-DK" sz="1800" b="0" i="0" u="none" strike="noStrike" cap="none" normalizeH="0" baseline="0" dirty="0" smtClean="0">
                <a:ln>
                  <a:noFill/>
                </a:ln>
                <a:solidFill>
                  <a:schemeClr val="tx1"/>
                </a:solidFill>
                <a:effectLst/>
                <a:latin typeface="Arial" panose="020B0604020202020204" pitchFamily="34" charset="0"/>
              </a:rPr>
              <a:t>Technology and data limitations </a:t>
            </a:r>
          </a:p>
        </p:txBody>
      </p:sp>
      <p:pic>
        <p:nvPicPr>
          <p:cNvPr id="13" name="Billede 12"/>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1695199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Billed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03444" y="1143000"/>
            <a:ext cx="6858000" cy="4572000"/>
          </a:xfrm>
          <a:prstGeom prst="rect">
            <a:avLst/>
          </a:prstGeom>
        </p:spPr>
      </p:pic>
      <p:sp>
        <p:nvSpPr>
          <p:cNvPr id="4" name="Titel 3"/>
          <p:cNvSpPr>
            <a:spLocks noGrp="1"/>
          </p:cNvSpPr>
          <p:nvPr>
            <p:ph type="title"/>
          </p:nvPr>
        </p:nvSpPr>
        <p:spPr/>
        <p:txBody>
          <a:bodyPr/>
          <a:lstStyle/>
          <a:p>
            <a:r>
              <a:rPr lang="en-GB" dirty="0" smtClean="0">
                <a:solidFill>
                  <a:schemeClr val="accent2"/>
                </a:solidFill>
              </a:rPr>
              <a:t>Integration with Governance</a:t>
            </a:r>
            <a:endParaRPr lang="en-GB" dirty="0">
              <a:solidFill>
                <a:schemeClr val="accent2"/>
              </a:solidFill>
            </a:endParaRPr>
          </a:p>
        </p:txBody>
      </p:sp>
      <p:sp>
        <p:nvSpPr>
          <p:cNvPr id="5" name="Pladsholder til tekst 4"/>
          <p:cNvSpPr>
            <a:spLocks noGrp="1"/>
          </p:cNvSpPr>
          <p:nvPr>
            <p:ph type="body" idx="1"/>
          </p:nvPr>
        </p:nvSpPr>
        <p:spPr/>
        <p:txBody>
          <a:bodyPr/>
          <a:lstStyle/>
          <a:p>
            <a:endParaRPr lang="en-GB"/>
          </a:p>
        </p:txBody>
      </p:sp>
    </p:spTree>
    <p:extLst>
      <p:ext uri="{BB962C8B-B14F-4D97-AF65-F5344CB8AC3E}">
        <p14:creationId xmlns:p14="http://schemas.microsoft.com/office/powerpoint/2010/main" val="9685058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led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500" y="0"/>
            <a:ext cx="11239500" cy="6705600"/>
          </a:xfrm>
          <a:prstGeom prst="rect">
            <a:avLst/>
          </a:prstGeom>
        </p:spPr>
      </p:pic>
      <p:sp>
        <p:nvSpPr>
          <p:cNvPr id="2" name="Titel 1"/>
          <p:cNvSpPr>
            <a:spLocks noGrp="1"/>
          </p:cNvSpPr>
          <p:nvPr>
            <p:ph type="title"/>
          </p:nvPr>
        </p:nvSpPr>
        <p:spPr>
          <a:solidFill>
            <a:schemeClr val="bg1">
              <a:alpha val="80000"/>
            </a:schemeClr>
          </a:solidFill>
        </p:spPr>
        <p:txBody>
          <a:bodyPr/>
          <a:lstStyle/>
          <a:p>
            <a:r>
              <a:rPr lang="en-US" dirty="0" smtClean="0"/>
              <a:t>Compliance Role in Governance</a:t>
            </a:r>
            <a:endParaRPr lang="en-US" dirty="0"/>
          </a:p>
        </p:txBody>
      </p:sp>
      <p:sp>
        <p:nvSpPr>
          <p:cNvPr id="3" name="Pladsholder til indhold 2"/>
          <p:cNvSpPr>
            <a:spLocks noGrp="1"/>
          </p:cNvSpPr>
          <p:nvPr>
            <p:ph sz="half" idx="1"/>
          </p:nvPr>
        </p:nvSpPr>
        <p:spPr>
          <a:solidFill>
            <a:schemeClr val="bg1">
              <a:alpha val="80000"/>
            </a:schemeClr>
          </a:solidFill>
        </p:spPr>
        <p:txBody>
          <a:bodyPr/>
          <a:lstStyle/>
          <a:p>
            <a:pPr marL="0" indent="0">
              <a:buNone/>
            </a:pPr>
            <a:r>
              <a:rPr lang="en-US" b="1" dirty="0" smtClean="0"/>
              <a:t>Strategic Positioning</a:t>
            </a:r>
          </a:p>
          <a:p>
            <a:pPr marL="0" indent="0">
              <a:buNone/>
            </a:pPr>
            <a:endParaRPr lang="en-GB" dirty="0" smtClean="0"/>
          </a:p>
          <a:p>
            <a:r>
              <a:rPr lang="en-US" dirty="0"/>
              <a:t>Board and committee reporting </a:t>
            </a:r>
            <a:r>
              <a:rPr lang="en-US" dirty="0" smtClean="0"/>
              <a:t>relationships</a:t>
            </a:r>
          </a:p>
          <a:p>
            <a:r>
              <a:rPr lang="en-US" dirty="0" smtClean="0"/>
              <a:t>Supporting </a:t>
            </a:r>
            <a:r>
              <a:rPr lang="en-US" dirty="0"/>
              <a:t>informed management </a:t>
            </a:r>
            <a:r>
              <a:rPr lang="en-US" dirty="0" smtClean="0">
                <a:solidFill>
                  <a:schemeClr val="accent1"/>
                </a:solidFill>
              </a:rPr>
              <a:t>decisions</a:t>
            </a:r>
          </a:p>
          <a:p>
            <a:r>
              <a:rPr lang="en-US" dirty="0" smtClean="0"/>
              <a:t>Aligning </a:t>
            </a:r>
            <a:r>
              <a:rPr lang="en-US" dirty="0"/>
              <a:t>compliance with strategic objectives</a:t>
            </a:r>
            <a:endParaRPr lang="en-GB" dirty="0"/>
          </a:p>
        </p:txBody>
      </p:sp>
      <p:sp>
        <p:nvSpPr>
          <p:cNvPr id="4" name="Pladsholder til indhold 3"/>
          <p:cNvSpPr>
            <a:spLocks noGrp="1"/>
          </p:cNvSpPr>
          <p:nvPr>
            <p:ph sz="half" idx="2"/>
          </p:nvPr>
        </p:nvSpPr>
        <p:spPr>
          <a:solidFill>
            <a:schemeClr val="bg1">
              <a:alpha val="80000"/>
            </a:schemeClr>
          </a:solidFill>
        </p:spPr>
        <p:txBody>
          <a:bodyPr/>
          <a:lstStyle/>
          <a:p>
            <a:pPr marL="0" indent="0">
              <a:buNone/>
            </a:pPr>
            <a:r>
              <a:rPr lang="da-DK" b="1" dirty="0"/>
              <a:t>Value </a:t>
            </a:r>
            <a:r>
              <a:rPr lang="da-DK" b="1" dirty="0" smtClean="0"/>
              <a:t>Creation</a:t>
            </a:r>
          </a:p>
          <a:p>
            <a:pPr marL="0" indent="0">
              <a:buNone/>
            </a:pPr>
            <a:endParaRPr lang="da-DK" dirty="0"/>
          </a:p>
          <a:p>
            <a:r>
              <a:rPr lang="en-US" dirty="0"/>
              <a:t>Early identification of </a:t>
            </a:r>
            <a:r>
              <a:rPr lang="en-US" dirty="0">
                <a:solidFill>
                  <a:schemeClr val="accent1"/>
                </a:solidFill>
              </a:rPr>
              <a:t>emerging </a:t>
            </a:r>
            <a:r>
              <a:rPr lang="en-US" dirty="0" smtClean="0">
                <a:solidFill>
                  <a:schemeClr val="accent1"/>
                </a:solidFill>
              </a:rPr>
              <a:t>risks</a:t>
            </a:r>
            <a:r>
              <a:rPr lang="en-US" dirty="0" smtClean="0"/>
              <a:t> (</a:t>
            </a:r>
            <a:r>
              <a:rPr lang="en-US" dirty="0"/>
              <a:t>Wayne </a:t>
            </a:r>
            <a:r>
              <a:rPr lang="en-US" dirty="0" smtClean="0"/>
              <a:t>Gretzky)</a:t>
            </a:r>
          </a:p>
          <a:p>
            <a:r>
              <a:rPr lang="en-US" dirty="0" smtClean="0"/>
              <a:t>Enabling </a:t>
            </a:r>
            <a:r>
              <a:rPr lang="en-US" dirty="0"/>
              <a:t>safe business </a:t>
            </a:r>
            <a:r>
              <a:rPr lang="en-US" dirty="0" smtClean="0"/>
              <a:t>innovation</a:t>
            </a:r>
          </a:p>
          <a:p>
            <a:r>
              <a:rPr lang="en-US" dirty="0" smtClean="0"/>
              <a:t>Protecting </a:t>
            </a:r>
            <a:r>
              <a:rPr lang="en-US" dirty="0"/>
              <a:t>organizational reputation</a:t>
            </a:r>
            <a:endParaRPr lang="en-GB" dirty="0"/>
          </a:p>
        </p:txBody>
      </p:sp>
      <p:pic>
        <p:nvPicPr>
          <p:cNvPr id="6" name="Billede 5"/>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2246681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500" y="0"/>
            <a:ext cx="11239500" cy="6705600"/>
          </a:xfrm>
          <a:prstGeom prst="rect">
            <a:avLst/>
          </a:prstGeom>
        </p:spPr>
      </p:pic>
      <p:sp>
        <p:nvSpPr>
          <p:cNvPr id="2" name="Titel 1"/>
          <p:cNvSpPr>
            <a:spLocks noGrp="1"/>
          </p:cNvSpPr>
          <p:nvPr>
            <p:ph type="title"/>
          </p:nvPr>
        </p:nvSpPr>
        <p:spPr>
          <a:solidFill>
            <a:schemeClr val="bg1">
              <a:alpha val="80000"/>
            </a:schemeClr>
          </a:solidFill>
        </p:spPr>
        <p:txBody>
          <a:bodyPr/>
          <a:lstStyle/>
          <a:p>
            <a:r>
              <a:rPr lang="en-US" dirty="0" smtClean="0"/>
              <a:t>Practical Governance Integration</a:t>
            </a:r>
            <a:endParaRPr lang="en-US" dirty="0"/>
          </a:p>
        </p:txBody>
      </p:sp>
      <p:sp>
        <p:nvSpPr>
          <p:cNvPr id="3" name="Pladsholder til indhold 2"/>
          <p:cNvSpPr>
            <a:spLocks noGrp="1"/>
          </p:cNvSpPr>
          <p:nvPr>
            <p:ph sz="half" idx="1"/>
          </p:nvPr>
        </p:nvSpPr>
        <p:spPr>
          <a:solidFill>
            <a:schemeClr val="bg1">
              <a:alpha val="80000"/>
            </a:schemeClr>
          </a:solidFill>
        </p:spPr>
        <p:txBody>
          <a:bodyPr/>
          <a:lstStyle/>
          <a:p>
            <a:pPr marL="0" indent="0">
              <a:buNone/>
            </a:pPr>
            <a:r>
              <a:rPr lang="en-US" b="1" dirty="0"/>
              <a:t>Key Connection </a:t>
            </a:r>
            <a:r>
              <a:rPr lang="en-US" b="1" dirty="0" smtClean="0"/>
              <a:t>Points</a:t>
            </a:r>
          </a:p>
          <a:p>
            <a:pPr marL="0" indent="0">
              <a:buNone/>
            </a:pPr>
            <a:endParaRPr lang="en-US" b="1" dirty="0"/>
          </a:p>
          <a:p>
            <a:r>
              <a:rPr lang="en-US" dirty="0"/>
              <a:t>Policy framework and management processes</a:t>
            </a:r>
          </a:p>
          <a:p>
            <a:r>
              <a:rPr lang="en-US" dirty="0"/>
              <a:t>Authority </a:t>
            </a:r>
            <a:r>
              <a:rPr lang="en-US" dirty="0">
                <a:solidFill>
                  <a:schemeClr val="accent1"/>
                </a:solidFill>
              </a:rPr>
              <a:t>delegation</a:t>
            </a:r>
            <a:r>
              <a:rPr lang="en-US" dirty="0"/>
              <a:t> and approval workflows</a:t>
            </a:r>
          </a:p>
          <a:p>
            <a:r>
              <a:rPr lang="en-US" dirty="0"/>
              <a:t>Coordinated </a:t>
            </a:r>
            <a:r>
              <a:rPr lang="en-US" dirty="0">
                <a:solidFill>
                  <a:schemeClr val="accent1"/>
                </a:solidFill>
              </a:rPr>
              <a:t>assurance</a:t>
            </a:r>
            <a:r>
              <a:rPr lang="en-US" dirty="0"/>
              <a:t> activities</a:t>
            </a:r>
          </a:p>
          <a:p>
            <a:endParaRPr lang="en-GB" dirty="0"/>
          </a:p>
        </p:txBody>
      </p:sp>
      <p:sp>
        <p:nvSpPr>
          <p:cNvPr id="4" name="Pladsholder til indhold 3"/>
          <p:cNvSpPr>
            <a:spLocks noGrp="1"/>
          </p:cNvSpPr>
          <p:nvPr>
            <p:ph sz="half" idx="2"/>
          </p:nvPr>
        </p:nvSpPr>
        <p:spPr>
          <a:solidFill>
            <a:schemeClr val="bg1">
              <a:alpha val="80000"/>
            </a:schemeClr>
          </a:solidFill>
        </p:spPr>
        <p:txBody>
          <a:bodyPr/>
          <a:lstStyle/>
          <a:p>
            <a:pPr marL="0" indent="0">
              <a:buNone/>
            </a:pPr>
            <a:r>
              <a:rPr lang="en-US" b="1" dirty="0"/>
              <a:t>Effective </a:t>
            </a:r>
            <a:r>
              <a:rPr lang="en-US" b="1" dirty="0" smtClean="0"/>
              <a:t>Practices</a:t>
            </a:r>
          </a:p>
          <a:p>
            <a:pPr marL="0" indent="0">
              <a:buNone/>
            </a:pPr>
            <a:endParaRPr lang="en-US" b="1" dirty="0"/>
          </a:p>
          <a:p>
            <a:r>
              <a:rPr lang="en-US" dirty="0"/>
              <a:t>Regular governance committee participation</a:t>
            </a:r>
          </a:p>
          <a:p>
            <a:r>
              <a:rPr lang="en-US" dirty="0"/>
              <a:t>Integrated planning and prioritization</a:t>
            </a:r>
          </a:p>
          <a:p>
            <a:r>
              <a:rPr lang="en-US" dirty="0"/>
              <a:t>Aligned performance metrics and incentives</a:t>
            </a:r>
          </a:p>
        </p:txBody>
      </p:sp>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41662248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led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500" y="0"/>
            <a:ext cx="11239500" cy="6705600"/>
          </a:xfrm>
          <a:prstGeom prst="rect">
            <a:avLst/>
          </a:prstGeom>
        </p:spPr>
      </p:pic>
      <p:sp>
        <p:nvSpPr>
          <p:cNvPr id="2" name="Titel 1"/>
          <p:cNvSpPr>
            <a:spLocks noGrp="1"/>
          </p:cNvSpPr>
          <p:nvPr>
            <p:ph type="title"/>
          </p:nvPr>
        </p:nvSpPr>
        <p:spPr>
          <a:solidFill>
            <a:schemeClr val="bg1">
              <a:alpha val="80000"/>
            </a:schemeClr>
          </a:solidFill>
        </p:spPr>
        <p:txBody>
          <a:bodyPr/>
          <a:lstStyle/>
          <a:p>
            <a:r>
              <a:rPr lang="da-DK" dirty="0"/>
              <a:t>Technology Enablement for Integration</a:t>
            </a:r>
            <a:endParaRPr lang="en-GB" dirty="0"/>
          </a:p>
        </p:txBody>
      </p:sp>
      <p:sp>
        <p:nvSpPr>
          <p:cNvPr id="3" name="Pladsholder til indhold 2"/>
          <p:cNvSpPr>
            <a:spLocks noGrp="1"/>
          </p:cNvSpPr>
          <p:nvPr>
            <p:ph sz="half" idx="1"/>
          </p:nvPr>
        </p:nvSpPr>
        <p:spPr>
          <a:xfrm>
            <a:off x="838200" y="1825625"/>
            <a:ext cx="3187890" cy="4351338"/>
          </a:xfrm>
          <a:solidFill>
            <a:schemeClr val="bg1">
              <a:alpha val="80000"/>
            </a:schemeClr>
          </a:solidFill>
        </p:spPr>
        <p:txBody>
          <a:bodyPr>
            <a:normAutofit lnSpcReduction="10000"/>
          </a:bodyPr>
          <a:lstStyle/>
          <a:p>
            <a:pPr marL="0" indent="0">
              <a:buNone/>
            </a:pPr>
            <a:r>
              <a:rPr lang="da-DK" b="1" dirty="0"/>
              <a:t>Data </a:t>
            </a:r>
            <a:r>
              <a:rPr lang="da-DK" b="1" dirty="0" smtClean="0"/>
              <a:t>Integration</a:t>
            </a:r>
          </a:p>
          <a:p>
            <a:r>
              <a:rPr lang="en-US" dirty="0"/>
              <a:t>Common </a:t>
            </a:r>
            <a:r>
              <a:rPr lang="en-US" dirty="0">
                <a:solidFill>
                  <a:schemeClr val="accent1"/>
                </a:solidFill>
              </a:rPr>
              <a:t>data model </a:t>
            </a:r>
            <a:r>
              <a:rPr lang="en-US" dirty="0"/>
              <a:t>across GRC </a:t>
            </a:r>
            <a:r>
              <a:rPr lang="en-US" dirty="0" smtClean="0"/>
              <a:t>functions</a:t>
            </a:r>
          </a:p>
          <a:p>
            <a:r>
              <a:rPr lang="en-US" dirty="0" smtClean="0">
                <a:solidFill>
                  <a:schemeClr val="accent1"/>
                </a:solidFill>
              </a:rPr>
              <a:t>Centralized</a:t>
            </a:r>
            <a:r>
              <a:rPr lang="en-US" dirty="0" smtClean="0"/>
              <a:t> </a:t>
            </a:r>
            <a:r>
              <a:rPr lang="en-US" dirty="0"/>
              <a:t>risk and compliance </a:t>
            </a:r>
            <a:r>
              <a:rPr lang="en-US" dirty="0" smtClean="0"/>
              <a:t>information</a:t>
            </a:r>
          </a:p>
          <a:p>
            <a:r>
              <a:rPr lang="en-US" dirty="0" smtClean="0"/>
              <a:t>Unified </a:t>
            </a:r>
            <a:r>
              <a:rPr lang="en-US" dirty="0"/>
              <a:t>taxonomies and classification systems</a:t>
            </a:r>
            <a:endParaRPr lang="en-GB" dirty="0"/>
          </a:p>
        </p:txBody>
      </p:sp>
      <p:sp>
        <p:nvSpPr>
          <p:cNvPr id="4" name="Pladsholder til indhold 3"/>
          <p:cNvSpPr>
            <a:spLocks noGrp="1"/>
          </p:cNvSpPr>
          <p:nvPr>
            <p:ph sz="half" idx="2"/>
          </p:nvPr>
        </p:nvSpPr>
        <p:spPr>
          <a:xfrm>
            <a:off x="4657298" y="1825625"/>
            <a:ext cx="3394881" cy="4351338"/>
          </a:xfrm>
          <a:solidFill>
            <a:schemeClr val="bg1">
              <a:alpha val="80000"/>
            </a:schemeClr>
          </a:solidFill>
        </p:spPr>
        <p:txBody>
          <a:bodyPr>
            <a:normAutofit lnSpcReduction="10000"/>
          </a:bodyPr>
          <a:lstStyle/>
          <a:p>
            <a:pPr marL="0" indent="0">
              <a:buNone/>
            </a:pPr>
            <a:r>
              <a:rPr lang="en-US" b="1" dirty="0"/>
              <a:t>Process Automation</a:t>
            </a:r>
          </a:p>
          <a:p>
            <a:r>
              <a:rPr lang="en-US" dirty="0"/>
              <a:t>Coordinated workflows and approval processes</a:t>
            </a:r>
          </a:p>
          <a:p>
            <a:r>
              <a:rPr lang="en-US" dirty="0">
                <a:solidFill>
                  <a:schemeClr val="accent1"/>
                </a:solidFill>
              </a:rPr>
              <a:t>Automated</a:t>
            </a:r>
            <a:r>
              <a:rPr lang="en-US" dirty="0"/>
              <a:t> testing and monitoring capabilities</a:t>
            </a:r>
          </a:p>
          <a:p>
            <a:r>
              <a:rPr lang="en-US" dirty="0"/>
              <a:t>Exception management and escalation paths</a:t>
            </a:r>
          </a:p>
          <a:p>
            <a:endParaRPr lang="en-GB" dirty="0"/>
          </a:p>
        </p:txBody>
      </p:sp>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
        <p:nvSpPr>
          <p:cNvPr id="7" name="Pladsholder til indhold 3"/>
          <p:cNvSpPr txBox="1">
            <a:spLocks/>
          </p:cNvSpPr>
          <p:nvPr/>
        </p:nvSpPr>
        <p:spPr>
          <a:xfrm>
            <a:off x="8303525" y="1825625"/>
            <a:ext cx="3679209" cy="4351338"/>
          </a:xfrm>
          <a:prstGeom prst="rect">
            <a:avLst/>
          </a:prstGeom>
          <a:solidFill>
            <a:schemeClr val="bg1">
              <a:alpha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Consolidated Reporting</a:t>
            </a:r>
          </a:p>
          <a:p>
            <a:r>
              <a:rPr lang="en-US" dirty="0"/>
              <a:t>Unified dashboards for executives and board</a:t>
            </a:r>
          </a:p>
          <a:p>
            <a:r>
              <a:rPr lang="en-US" dirty="0"/>
              <a:t>Multi-dimensional analysis capabilities</a:t>
            </a:r>
          </a:p>
          <a:p>
            <a:r>
              <a:rPr lang="en-US" dirty="0">
                <a:solidFill>
                  <a:schemeClr val="accent1"/>
                </a:solidFill>
              </a:rPr>
              <a:t>Real-time compliance </a:t>
            </a:r>
            <a:r>
              <a:rPr lang="en-US" dirty="0"/>
              <a:t>status visualization</a:t>
            </a:r>
          </a:p>
          <a:p>
            <a:endParaRPr lang="en-GB" dirty="0"/>
          </a:p>
        </p:txBody>
      </p:sp>
    </p:spTree>
    <p:extLst>
      <p:ext uri="{BB962C8B-B14F-4D97-AF65-F5344CB8AC3E}">
        <p14:creationId xmlns:p14="http://schemas.microsoft.com/office/powerpoint/2010/main" val="1680321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33982" y="402070"/>
            <a:ext cx="5989782" cy="1325563"/>
          </a:xfrm>
        </p:spPr>
        <p:txBody>
          <a:bodyPr/>
          <a:lstStyle/>
          <a:p>
            <a:r>
              <a:rPr lang="da-DK" dirty="0"/>
              <a:t>Agenda</a:t>
            </a:r>
          </a:p>
        </p:txBody>
      </p:sp>
      <p:sp>
        <p:nvSpPr>
          <p:cNvPr id="3" name="Pladsholder til indhold 2"/>
          <p:cNvSpPr>
            <a:spLocks noGrp="1"/>
          </p:cNvSpPr>
          <p:nvPr>
            <p:ph idx="1"/>
          </p:nvPr>
        </p:nvSpPr>
        <p:spPr>
          <a:xfrm>
            <a:off x="4033982" y="2148898"/>
            <a:ext cx="10515600" cy="4351338"/>
          </a:xfrm>
        </p:spPr>
        <p:txBody>
          <a:bodyPr/>
          <a:lstStyle/>
          <a:p>
            <a:pPr marL="0" indent="0">
              <a:buNone/>
            </a:pPr>
            <a:r>
              <a:rPr lang="en-GB" dirty="0"/>
              <a:t>Elements of an effective GRC</a:t>
            </a:r>
          </a:p>
          <a:p>
            <a:pPr marL="0" indent="0">
              <a:buNone/>
            </a:pPr>
            <a:endParaRPr lang="en-GB" dirty="0"/>
          </a:p>
          <a:p>
            <a:r>
              <a:rPr lang="en-GB" dirty="0" smtClean="0"/>
              <a:t>Introduction</a:t>
            </a:r>
            <a:endParaRPr lang="en-GB" dirty="0"/>
          </a:p>
          <a:p>
            <a:r>
              <a:rPr lang="en-GB" dirty="0"/>
              <a:t>Foundations of Effective Compliance </a:t>
            </a:r>
            <a:endParaRPr lang="en-GB" dirty="0" smtClean="0"/>
          </a:p>
          <a:p>
            <a:r>
              <a:rPr lang="en-GB" dirty="0" smtClean="0"/>
              <a:t>Compliance risk management</a:t>
            </a:r>
            <a:endParaRPr lang="en-GB" dirty="0"/>
          </a:p>
          <a:p>
            <a:r>
              <a:rPr lang="en-GB" dirty="0" smtClean="0"/>
              <a:t>Control Management</a:t>
            </a:r>
          </a:p>
          <a:p>
            <a:r>
              <a:rPr lang="en-GB" dirty="0" smtClean="0"/>
              <a:t>Integration with Risk and Governance</a:t>
            </a:r>
            <a:endParaRPr lang="en-GB" dirty="0"/>
          </a:p>
          <a:p>
            <a:r>
              <a:rPr lang="en-GB" dirty="0"/>
              <a:t>Making it effective</a:t>
            </a:r>
          </a:p>
          <a:p>
            <a:endParaRPr lang="en-GB" dirty="0"/>
          </a:p>
        </p:txBody>
      </p:sp>
      <p:pic>
        <p:nvPicPr>
          <p:cNvPr id="5" name="Billede 4"/>
          <p:cNvPicPr>
            <a:picLocks noChangeAspect="1"/>
          </p:cNvPicPr>
          <p:nvPr/>
        </p:nvPicPr>
        <p:blipFill>
          <a:blip r:embed="rId2"/>
          <a:stretch>
            <a:fillRect/>
          </a:stretch>
        </p:blipFill>
        <p:spPr>
          <a:xfrm>
            <a:off x="0" y="0"/>
            <a:ext cx="3662979" cy="6858000"/>
          </a:xfrm>
          <a:prstGeom prst="rect">
            <a:avLst/>
          </a:prstGeom>
        </p:spPr>
      </p:pic>
    </p:spTree>
    <p:extLst>
      <p:ext uri="{BB962C8B-B14F-4D97-AF65-F5344CB8AC3E}">
        <p14:creationId xmlns:p14="http://schemas.microsoft.com/office/powerpoint/2010/main" val="223645842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led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500" y="0"/>
            <a:ext cx="11239500" cy="6705600"/>
          </a:xfrm>
          <a:prstGeom prst="rect">
            <a:avLst/>
          </a:prstGeom>
        </p:spPr>
      </p:pic>
      <p:sp>
        <p:nvSpPr>
          <p:cNvPr id="2" name="Titel 1"/>
          <p:cNvSpPr>
            <a:spLocks noGrp="1"/>
          </p:cNvSpPr>
          <p:nvPr>
            <p:ph type="title"/>
          </p:nvPr>
        </p:nvSpPr>
        <p:spPr>
          <a:solidFill>
            <a:schemeClr val="bg1">
              <a:alpha val="80000"/>
            </a:schemeClr>
          </a:solidFill>
        </p:spPr>
        <p:txBody>
          <a:bodyPr/>
          <a:lstStyle/>
          <a:p>
            <a:r>
              <a:rPr lang="da-DK" dirty="0"/>
              <a:t>Technology Enablement for Integration</a:t>
            </a:r>
            <a:endParaRPr lang="en-GB" dirty="0"/>
          </a:p>
        </p:txBody>
      </p:sp>
      <p:sp>
        <p:nvSpPr>
          <p:cNvPr id="3" name="Pladsholder til indhold 2"/>
          <p:cNvSpPr>
            <a:spLocks noGrp="1"/>
          </p:cNvSpPr>
          <p:nvPr>
            <p:ph sz="half" idx="1"/>
          </p:nvPr>
        </p:nvSpPr>
        <p:spPr>
          <a:xfrm>
            <a:off x="838200" y="1825625"/>
            <a:ext cx="3187890" cy="4351338"/>
          </a:xfrm>
          <a:solidFill>
            <a:schemeClr val="bg1">
              <a:alpha val="80000"/>
            </a:schemeClr>
          </a:solidFill>
        </p:spPr>
        <p:txBody>
          <a:bodyPr>
            <a:normAutofit lnSpcReduction="10000"/>
          </a:bodyPr>
          <a:lstStyle/>
          <a:p>
            <a:pPr marL="0" indent="0">
              <a:buNone/>
            </a:pPr>
            <a:r>
              <a:rPr lang="da-DK" b="1" dirty="0"/>
              <a:t>Data </a:t>
            </a:r>
            <a:r>
              <a:rPr lang="da-DK" b="1" dirty="0" smtClean="0"/>
              <a:t>Integration</a:t>
            </a:r>
          </a:p>
          <a:p>
            <a:r>
              <a:rPr lang="en-US" dirty="0"/>
              <a:t>Common </a:t>
            </a:r>
            <a:r>
              <a:rPr lang="en-US" dirty="0">
                <a:solidFill>
                  <a:schemeClr val="accent1"/>
                </a:solidFill>
              </a:rPr>
              <a:t>data model </a:t>
            </a:r>
            <a:r>
              <a:rPr lang="en-US" dirty="0"/>
              <a:t>across GRC </a:t>
            </a:r>
            <a:r>
              <a:rPr lang="en-US" dirty="0" smtClean="0"/>
              <a:t>functions</a:t>
            </a:r>
          </a:p>
          <a:p>
            <a:r>
              <a:rPr lang="en-US" dirty="0" smtClean="0">
                <a:solidFill>
                  <a:schemeClr val="accent1"/>
                </a:solidFill>
              </a:rPr>
              <a:t>Centralized</a:t>
            </a:r>
            <a:r>
              <a:rPr lang="en-US" dirty="0" smtClean="0"/>
              <a:t> </a:t>
            </a:r>
            <a:r>
              <a:rPr lang="en-US" dirty="0"/>
              <a:t>risk and compliance </a:t>
            </a:r>
            <a:r>
              <a:rPr lang="en-US" dirty="0" smtClean="0"/>
              <a:t>information</a:t>
            </a:r>
          </a:p>
          <a:p>
            <a:r>
              <a:rPr lang="en-US" dirty="0" smtClean="0"/>
              <a:t>Unified </a:t>
            </a:r>
            <a:r>
              <a:rPr lang="en-US" dirty="0"/>
              <a:t>taxonomies and classification systems</a:t>
            </a:r>
            <a:endParaRPr lang="en-GB" dirty="0"/>
          </a:p>
        </p:txBody>
      </p:sp>
      <p:sp>
        <p:nvSpPr>
          <p:cNvPr id="4" name="Pladsholder til indhold 3"/>
          <p:cNvSpPr>
            <a:spLocks noGrp="1"/>
          </p:cNvSpPr>
          <p:nvPr>
            <p:ph sz="half" idx="2"/>
          </p:nvPr>
        </p:nvSpPr>
        <p:spPr>
          <a:xfrm>
            <a:off x="4657298" y="1825625"/>
            <a:ext cx="3394881" cy="4351338"/>
          </a:xfrm>
          <a:solidFill>
            <a:schemeClr val="bg1">
              <a:alpha val="80000"/>
            </a:schemeClr>
          </a:solidFill>
        </p:spPr>
        <p:txBody>
          <a:bodyPr>
            <a:normAutofit lnSpcReduction="10000"/>
          </a:bodyPr>
          <a:lstStyle/>
          <a:p>
            <a:pPr marL="0" indent="0">
              <a:buNone/>
            </a:pPr>
            <a:r>
              <a:rPr lang="en-US" b="1" dirty="0"/>
              <a:t>Process Automation</a:t>
            </a:r>
          </a:p>
          <a:p>
            <a:r>
              <a:rPr lang="en-US" dirty="0"/>
              <a:t>Coordinated workflows and approval processes</a:t>
            </a:r>
          </a:p>
          <a:p>
            <a:r>
              <a:rPr lang="en-US" dirty="0">
                <a:solidFill>
                  <a:schemeClr val="accent1"/>
                </a:solidFill>
              </a:rPr>
              <a:t>Automated</a:t>
            </a:r>
            <a:r>
              <a:rPr lang="en-US" dirty="0"/>
              <a:t> testing and monitoring capabilities</a:t>
            </a:r>
          </a:p>
          <a:p>
            <a:r>
              <a:rPr lang="en-US" dirty="0"/>
              <a:t>Exception management and escalation paths</a:t>
            </a:r>
          </a:p>
          <a:p>
            <a:endParaRPr lang="en-GB" dirty="0"/>
          </a:p>
        </p:txBody>
      </p:sp>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
        <p:nvSpPr>
          <p:cNvPr id="7" name="Pladsholder til indhold 3"/>
          <p:cNvSpPr txBox="1">
            <a:spLocks/>
          </p:cNvSpPr>
          <p:nvPr/>
        </p:nvSpPr>
        <p:spPr>
          <a:xfrm>
            <a:off x="8303525" y="1825625"/>
            <a:ext cx="3679209" cy="4351338"/>
          </a:xfrm>
          <a:prstGeom prst="rect">
            <a:avLst/>
          </a:prstGeom>
          <a:solidFill>
            <a:schemeClr val="bg1">
              <a:alpha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Consolidated Reporting</a:t>
            </a:r>
          </a:p>
          <a:p>
            <a:r>
              <a:rPr lang="en-US" dirty="0"/>
              <a:t>Unified dashboards for executives and board</a:t>
            </a:r>
          </a:p>
          <a:p>
            <a:r>
              <a:rPr lang="en-US" dirty="0"/>
              <a:t>Multi-dimensional analysis capabilities</a:t>
            </a:r>
          </a:p>
          <a:p>
            <a:r>
              <a:rPr lang="en-US" dirty="0">
                <a:solidFill>
                  <a:schemeClr val="accent1"/>
                </a:solidFill>
              </a:rPr>
              <a:t>Real-time compliance </a:t>
            </a:r>
            <a:r>
              <a:rPr lang="en-US" dirty="0"/>
              <a:t>status visualization</a:t>
            </a:r>
          </a:p>
          <a:p>
            <a:endParaRPr lang="en-GB" dirty="0"/>
          </a:p>
        </p:txBody>
      </p:sp>
      <p:sp>
        <p:nvSpPr>
          <p:cNvPr id="6" name="Tekstfelt 5"/>
          <p:cNvSpPr txBox="1"/>
          <p:nvPr/>
        </p:nvSpPr>
        <p:spPr>
          <a:xfrm>
            <a:off x="2951327" y="1027906"/>
            <a:ext cx="8813043" cy="3046988"/>
          </a:xfrm>
          <a:prstGeom prst="rect">
            <a:avLst/>
          </a:prstGeom>
          <a:noFill/>
        </p:spPr>
        <p:txBody>
          <a:bodyPr wrap="square" rtlCol="0">
            <a:spAutoFit/>
          </a:bodyPr>
          <a:lstStyle/>
          <a:p>
            <a:r>
              <a:rPr lang="en-GB" sz="9600" dirty="0" smtClean="0">
                <a:solidFill>
                  <a:srgbClr val="FF0000"/>
                </a:solidFill>
              </a:rPr>
              <a:t>Artificial</a:t>
            </a:r>
          </a:p>
          <a:p>
            <a:r>
              <a:rPr lang="en-GB" sz="9600" dirty="0" smtClean="0">
                <a:solidFill>
                  <a:srgbClr val="FF0000"/>
                </a:solidFill>
              </a:rPr>
              <a:t>Intelligence</a:t>
            </a:r>
            <a:endParaRPr lang="en-GB" sz="9600" dirty="0">
              <a:solidFill>
                <a:srgbClr val="FF0000"/>
              </a:solidFill>
            </a:endParaRPr>
          </a:p>
        </p:txBody>
      </p:sp>
    </p:spTree>
    <p:extLst>
      <p:ext uri="{BB962C8B-B14F-4D97-AF65-F5344CB8AC3E}">
        <p14:creationId xmlns:p14="http://schemas.microsoft.com/office/powerpoint/2010/main" val="8352855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Billed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03444" y="1502833"/>
            <a:ext cx="6858000" cy="3852333"/>
          </a:xfrm>
          <a:prstGeom prst="rect">
            <a:avLst/>
          </a:prstGeom>
        </p:spPr>
      </p:pic>
      <p:sp>
        <p:nvSpPr>
          <p:cNvPr id="4" name="Titel 3"/>
          <p:cNvSpPr>
            <a:spLocks noGrp="1"/>
          </p:cNvSpPr>
          <p:nvPr>
            <p:ph type="title"/>
          </p:nvPr>
        </p:nvSpPr>
        <p:spPr/>
        <p:txBody>
          <a:bodyPr/>
          <a:lstStyle/>
          <a:p>
            <a:r>
              <a:rPr lang="en-GB" dirty="0">
                <a:solidFill>
                  <a:schemeClr val="accent2"/>
                </a:solidFill>
              </a:rPr>
              <a:t>Measuring Compliance Function Effectiveness</a:t>
            </a:r>
          </a:p>
        </p:txBody>
      </p:sp>
      <p:sp>
        <p:nvSpPr>
          <p:cNvPr id="5" name="Pladsholder til tekst 4"/>
          <p:cNvSpPr>
            <a:spLocks noGrp="1"/>
          </p:cNvSpPr>
          <p:nvPr>
            <p:ph type="body" idx="1"/>
          </p:nvPr>
        </p:nvSpPr>
        <p:spPr/>
        <p:txBody>
          <a:bodyPr/>
          <a:lstStyle/>
          <a:p>
            <a:endParaRPr lang="en-GB"/>
          </a:p>
        </p:txBody>
      </p:sp>
    </p:spTree>
    <p:extLst>
      <p:ext uri="{BB962C8B-B14F-4D97-AF65-F5344CB8AC3E}">
        <p14:creationId xmlns:p14="http://schemas.microsoft.com/office/powerpoint/2010/main" val="41528482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b="1" dirty="0"/>
              <a:t>Measuring Compliance Function Effectiveness </a:t>
            </a:r>
            <a:endParaRPr lang="en-GB" dirty="0"/>
          </a:p>
        </p:txBody>
      </p:sp>
      <p:sp>
        <p:nvSpPr>
          <p:cNvPr id="5" name="Pladsholder til indhold 4"/>
          <p:cNvSpPr>
            <a:spLocks noGrp="1"/>
          </p:cNvSpPr>
          <p:nvPr>
            <p:ph idx="1"/>
          </p:nvPr>
        </p:nvSpPr>
        <p:spPr>
          <a:xfrm>
            <a:off x="838200" y="1811977"/>
            <a:ext cx="3146946" cy="4351338"/>
          </a:xfrm>
        </p:spPr>
        <p:txBody>
          <a:bodyPr>
            <a:normAutofit lnSpcReduction="10000"/>
          </a:bodyPr>
          <a:lstStyle/>
          <a:p>
            <a:pPr marL="0" indent="0">
              <a:buNone/>
            </a:pPr>
            <a:r>
              <a:rPr lang="en-US" b="1" dirty="0"/>
              <a:t>Assessment Approaches</a:t>
            </a:r>
          </a:p>
          <a:p>
            <a:r>
              <a:rPr lang="en-US" dirty="0"/>
              <a:t>Structured maturity model evaluation</a:t>
            </a:r>
          </a:p>
          <a:p>
            <a:r>
              <a:rPr lang="en-US" dirty="0"/>
              <a:t>Facilitated self-assessment process</a:t>
            </a:r>
          </a:p>
          <a:p>
            <a:r>
              <a:rPr lang="en-US" dirty="0"/>
              <a:t>Industry benchmarking and peer comparison</a:t>
            </a:r>
          </a:p>
          <a:p>
            <a:endParaRPr lang="en-GB" dirty="0"/>
          </a:p>
        </p:txBody>
      </p:sp>
      <p:sp>
        <p:nvSpPr>
          <p:cNvPr id="6" name="Pladsholder til indhold 4"/>
          <p:cNvSpPr txBox="1">
            <a:spLocks/>
          </p:cNvSpPr>
          <p:nvPr/>
        </p:nvSpPr>
        <p:spPr>
          <a:xfrm>
            <a:off x="3985146" y="1811977"/>
            <a:ext cx="3146946"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Key Measurement Dimensions</a:t>
            </a:r>
          </a:p>
          <a:p>
            <a:r>
              <a:rPr lang="en-US" dirty="0"/>
              <a:t>Program design and governance</a:t>
            </a:r>
          </a:p>
          <a:p>
            <a:r>
              <a:rPr lang="en-US" dirty="0"/>
              <a:t>Risk assessment and planning</a:t>
            </a:r>
          </a:p>
          <a:p>
            <a:r>
              <a:rPr lang="en-US" dirty="0"/>
              <a:t>Resource adequacy and expertise</a:t>
            </a:r>
          </a:p>
          <a:p>
            <a:r>
              <a:rPr lang="en-US" dirty="0"/>
              <a:t>Technology enablement</a:t>
            </a:r>
          </a:p>
          <a:p>
            <a:r>
              <a:rPr lang="en-US" dirty="0"/>
              <a:t>Culture and awareness</a:t>
            </a:r>
          </a:p>
        </p:txBody>
      </p:sp>
      <p:sp>
        <p:nvSpPr>
          <p:cNvPr id="7" name="Pladsholder til indhold 4"/>
          <p:cNvSpPr txBox="1">
            <a:spLocks/>
          </p:cNvSpPr>
          <p:nvPr/>
        </p:nvSpPr>
        <p:spPr>
          <a:xfrm>
            <a:off x="7685964" y="1811977"/>
            <a:ext cx="3146946"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Continuous Improvement</a:t>
            </a:r>
          </a:p>
          <a:p>
            <a:r>
              <a:rPr lang="en-US" dirty="0"/>
              <a:t>Regular effectiveness review cycle</a:t>
            </a:r>
          </a:p>
          <a:p>
            <a:r>
              <a:rPr lang="en-US" dirty="0"/>
              <a:t>Action planning for capability gaps</a:t>
            </a:r>
          </a:p>
          <a:p>
            <a:r>
              <a:rPr lang="en-US" dirty="0"/>
              <a:t>Measuring progress over time</a:t>
            </a:r>
          </a:p>
        </p:txBody>
      </p:sp>
      <p:pic>
        <p:nvPicPr>
          <p:cNvPr id="8" name="Billede 7"/>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8519556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smtClean="0">
                <a:solidFill>
                  <a:schemeClr val="accent2"/>
                </a:solidFill>
              </a:rPr>
              <a:t>Discussion</a:t>
            </a:r>
            <a:endParaRPr lang="en-GB" dirty="0">
              <a:solidFill>
                <a:schemeClr val="accent2"/>
              </a:solidFill>
            </a:endParaRPr>
          </a:p>
        </p:txBody>
      </p:sp>
      <p:sp>
        <p:nvSpPr>
          <p:cNvPr id="8" name="Pladsholder til tekst 7"/>
          <p:cNvSpPr>
            <a:spLocks noGrp="1"/>
          </p:cNvSpPr>
          <p:nvPr>
            <p:ph type="body" sz="half" idx="2"/>
          </p:nvPr>
        </p:nvSpPr>
        <p:spPr>
          <a:xfrm>
            <a:off x="5347063" y="1798781"/>
            <a:ext cx="5578763" cy="4370007"/>
          </a:xfrm>
        </p:spPr>
        <p:txBody>
          <a:bodyPr>
            <a:normAutofit/>
          </a:bodyPr>
          <a:lstStyle/>
          <a:p>
            <a:r>
              <a:rPr lang="en-US" sz="2400" u="sng" dirty="0">
                <a:solidFill>
                  <a:schemeClr val="accent2"/>
                </a:solidFill>
              </a:rPr>
              <a:t>Compliance Maturity Self-Assessment</a:t>
            </a:r>
            <a:endParaRPr lang="en-US" sz="2400" u="sng" dirty="0" smtClean="0">
              <a:solidFill>
                <a:schemeClr val="accent2"/>
              </a:solidFill>
            </a:endParaRPr>
          </a:p>
          <a:p>
            <a:r>
              <a:rPr lang="en-US" sz="2400" dirty="0" smtClean="0">
                <a:solidFill>
                  <a:schemeClr val="accent2"/>
                </a:solidFill>
              </a:rPr>
              <a:t>Rate </a:t>
            </a:r>
            <a:r>
              <a:rPr lang="en-US" sz="2400" dirty="0">
                <a:solidFill>
                  <a:schemeClr val="accent2"/>
                </a:solidFill>
              </a:rPr>
              <a:t>your organization (1-5) on</a:t>
            </a:r>
            <a:r>
              <a:rPr lang="en-US" sz="2400" dirty="0" smtClean="0">
                <a:solidFill>
                  <a:schemeClr val="accent2"/>
                </a:solidFill>
              </a:rPr>
              <a:t>:</a:t>
            </a:r>
          </a:p>
          <a:p>
            <a:r>
              <a:rPr lang="en-US" sz="2400" dirty="0" smtClean="0">
                <a:solidFill>
                  <a:schemeClr val="accent2"/>
                </a:solidFill>
              </a:rPr>
              <a:t>Leadership </a:t>
            </a:r>
            <a:r>
              <a:rPr lang="en-US" sz="2400" dirty="0">
                <a:solidFill>
                  <a:schemeClr val="accent2"/>
                </a:solidFill>
              </a:rPr>
              <a:t>engagement and </a:t>
            </a:r>
            <a:r>
              <a:rPr lang="en-US" sz="2400" dirty="0" smtClean="0">
                <a:solidFill>
                  <a:schemeClr val="accent2"/>
                </a:solidFill>
              </a:rPr>
              <a:t>tone</a:t>
            </a:r>
          </a:p>
          <a:p>
            <a:r>
              <a:rPr lang="en-US" sz="2400" dirty="0" smtClean="0">
                <a:solidFill>
                  <a:schemeClr val="accent2"/>
                </a:solidFill>
              </a:rPr>
              <a:t>Resource </a:t>
            </a:r>
            <a:r>
              <a:rPr lang="en-US" sz="2400" dirty="0">
                <a:solidFill>
                  <a:schemeClr val="accent2"/>
                </a:solidFill>
              </a:rPr>
              <a:t>adequacy and </a:t>
            </a:r>
            <a:r>
              <a:rPr lang="en-US" sz="2400" dirty="0" smtClean="0">
                <a:solidFill>
                  <a:schemeClr val="accent2"/>
                </a:solidFill>
              </a:rPr>
              <a:t>expertise</a:t>
            </a:r>
          </a:p>
          <a:p>
            <a:r>
              <a:rPr lang="en-US" sz="2400" dirty="0" smtClean="0">
                <a:solidFill>
                  <a:schemeClr val="accent2"/>
                </a:solidFill>
              </a:rPr>
              <a:t>Risk </a:t>
            </a:r>
            <a:r>
              <a:rPr lang="en-US" sz="2400" dirty="0">
                <a:solidFill>
                  <a:schemeClr val="accent2"/>
                </a:solidFill>
              </a:rPr>
              <a:t>assessment </a:t>
            </a:r>
            <a:r>
              <a:rPr lang="en-US" sz="2400" dirty="0" smtClean="0">
                <a:solidFill>
                  <a:schemeClr val="accent2"/>
                </a:solidFill>
              </a:rPr>
              <a:t>effectiveness</a:t>
            </a:r>
          </a:p>
          <a:p>
            <a:r>
              <a:rPr lang="en-US" sz="2400" dirty="0" smtClean="0">
                <a:solidFill>
                  <a:schemeClr val="accent2"/>
                </a:solidFill>
              </a:rPr>
              <a:t>Control </a:t>
            </a:r>
            <a:r>
              <a:rPr lang="en-US" sz="2400" dirty="0">
                <a:solidFill>
                  <a:schemeClr val="accent2"/>
                </a:solidFill>
              </a:rPr>
              <a:t>design and </a:t>
            </a:r>
            <a:r>
              <a:rPr lang="en-US" sz="2400" dirty="0" smtClean="0">
                <a:solidFill>
                  <a:schemeClr val="accent2"/>
                </a:solidFill>
              </a:rPr>
              <a:t>operation</a:t>
            </a:r>
          </a:p>
          <a:p>
            <a:r>
              <a:rPr lang="en-US" sz="2400" dirty="0" smtClean="0">
                <a:solidFill>
                  <a:schemeClr val="accent2"/>
                </a:solidFill>
              </a:rPr>
              <a:t>Monitoring </a:t>
            </a:r>
            <a:r>
              <a:rPr lang="en-US" sz="2400" dirty="0">
                <a:solidFill>
                  <a:schemeClr val="accent2"/>
                </a:solidFill>
              </a:rPr>
              <a:t>and testing </a:t>
            </a:r>
            <a:r>
              <a:rPr lang="en-US" sz="2400" dirty="0" smtClean="0">
                <a:solidFill>
                  <a:schemeClr val="accent2"/>
                </a:solidFill>
              </a:rPr>
              <a:t>approach</a:t>
            </a:r>
          </a:p>
          <a:p>
            <a:r>
              <a:rPr lang="en-US" sz="2400" dirty="0" smtClean="0">
                <a:solidFill>
                  <a:schemeClr val="accent2"/>
                </a:solidFill>
              </a:rPr>
              <a:t>Technology enablement</a:t>
            </a:r>
            <a:endParaRPr lang="en-GB" sz="2400" dirty="0">
              <a:solidFill>
                <a:schemeClr val="accent2"/>
              </a:solidFill>
            </a:endParaRP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8364863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a-DK" dirty="0"/>
              <a:t>Action Planning</a:t>
            </a:r>
            <a:endParaRPr lang="en-GB" dirty="0"/>
          </a:p>
        </p:txBody>
      </p:sp>
      <p:sp>
        <p:nvSpPr>
          <p:cNvPr id="7" name="Rectangle 1"/>
          <p:cNvSpPr>
            <a:spLocks noGrp="1" noChangeArrowheads="1"/>
          </p:cNvSpPr>
          <p:nvPr>
            <p:ph idx="1"/>
          </p:nvPr>
        </p:nvSpPr>
        <p:spPr bwMode="auto">
          <a:xfrm>
            <a:off x="1193041" y="1554638"/>
            <a:ext cx="509857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a-DK" altLang="da-DK" sz="1800" b="0" i="0" u="none" strike="noStrike" cap="none" normalizeH="0" baseline="0" dirty="0" smtClean="0">
              <a:ln>
                <a:noFill/>
              </a:ln>
              <a:solidFill>
                <a:schemeClr val="tx1"/>
              </a:solidFill>
              <a:effectLst/>
              <a:latin typeface="Arial" panose="020B0604020202020204" pitchFamily="34" charset="0"/>
            </a:endParaRPr>
          </a:p>
          <a:p>
            <a:pPr marL="342900" indent="-342900" eaLnBrk="0" fontAlgn="base" hangingPunct="0">
              <a:lnSpc>
                <a:spcPct val="100000"/>
              </a:lnSpc>
              <a:spcBef>
                <a:spcPct val="0"/>
              </a:spcBef>
              <a:spcAft>
                <a:spcPct val="0"/>
              </a:spcAft>
              <a:buFont typeface="+mj-lt"/>
              <a:buAutoNum type="arabicPeriod"/>
            </a:pPr>
            <a:r>
              <a:rPr kumimoji="0" lang="en-US" altLang="da-DK" sz="1800" b="0" i="0" u="none" strike="noStrike" cap="none" normalizeH="0" baseline="0" dirty="0" smtClean="0">
                <a:ln>
                  <a:noFill/>
                </a:ln>
                <a:solidFill>
                  <a:schemeClr val="tx1"/>
                </a:solidFill>
                <a:effectLst/>
                <a:latin typeface="Arial" panose="020B0604020202020204" pitchFamily="34" charset="0"/>
              </a:rPr>
              <a:t>Identify your highest priority improvement area </a:t>
            </a:r>
          </a:p>
          <a:p>
            <a:pPr marL="342900" indent="-342900" eaLnBrk="0" fontAlgn="base" hangingPunct="0">
              <a:lnSpc>
                <a:spcPct val="100000"/>
              </a:lnSpc>
              <a:spcBef>
                <a:spcPct val="0"/>
              </a:spcBef>
              <a:spcAft>
                <a:spcPct val="0"/>
              </a:spcAft>
              <a:buFont typeface="+mj-lt"/>
              <a:buAutoNum type="arabicPeriod"/>
            </a:pPr>
            <a:r>
              <a:rPr kumimoji="0" lang="en-US" altLang="da-DK" sz="1800" b="0" i="0" u="none" strike="noStrike" cap="none" normalizeH="0" baseline="0" dirty="0" smtClean="0">
                <a:ln>
                  <a:noFill/>
                </a:ln>
                <a:solidFill>
                  <a:schemeClr val="tx1"/>
                </a:solidFill>
                <a:effectLst/>
                <a:latin typeface="Arial" panose="020B0604020202020204" pitchFamily="34" charset="0"/>
              </a:rPr>
              <a:t>Define one concrete action to advance maturity </a:t>
            </a:r>
          </a:p>
          <a:p>
            <a:pPr marL="342900" indent="-342900" eaLnBrk="0" fontAlgn="base" hangingPunct="0">
              <a:lnSpc>
                <a:spcPct val="100000"/>
              </a:lnSpc>
              <a:spcBef>
                <a:spcPct val="0"/>
              </a:spcBef>
              <a:spcAft>
                <a:spcPct val="0"/>
              </a:spcAft>
              <a:buFont typeface="+mj-lt"/>
              <a:buAutoNum type="arabicPeriod"/>
            </a:pPr>
            <a:r>
              <a:rPr kumimoji="0" lang="en-US" altLang="da-DK" sz="1800" b="0" i="0" u="none" strike="noStrike" cap="none" normalizeH="0" baseline="0" dirty="0" smtClean="0">
                <a:ln>
                  <a:noFill/>
                </a:ln>
                <a:solidFill>
                  <a:schemeClr val="tx1"/>
                </a:solidFill>
                <a:effectLst/>
                <a:latin typeface="Arial" panose="020B0604020202020204" pitchFamily="34" charset="0"/>
              </a:rPr>
              <a:t>Establish timeline and success measures </a:t>
            </a:r>
          </a:p>
        </p:txBody>
      </p:sp>
      <p:pic>
        <p:nvPicPr>
          <p:cNvPr id="8" name="Billed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5766" y="1690689"/>
            <a:ext cx="5022377" cy="4632774"/>
          </a:xfrm>
          <a:prstGeom prst="rect">
            <a:avLst/>
          </a:prstGeom>
        </p:spPr>
      </p:pic>
      <p:pic>
        <p:nvPicPr>
          <p:cNvPr id="9" name="Billede 8"/>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487410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err="1"/>
              <a:t>Conclusion</a:t>
            </a:r>
            <a:r>
              <a:rPr lang="da-DK" dirty="0"/>
              <a:t> and Key </a:t>
            </a:r>
            <a:r>
              <a:rPr lang="da-DK" dirty="0" err="1"/>
              <a:t>Takeaways</a:t>
            </a:r>
            <a:endParaRPr lang="en-GB" dirty="0"/>
          </a:p>
        </p:txBody>
      </p:sp>
      <p:sp>
        <p:nvSpPr>
          <p:cNvPr id="4" name="Pladsholder til indhold 3"/>
          <p:cNvSpPr>
            <a:spLocks noGrp="1"/>
          </p:cNvSpPr>
          <p:nvPr>
            <p:ph sz="half" idx="1"/>
          </p:nvPr>
        </p:nvSpPr>
        <p:spPr>
          <a:xfrm>
            <a:off x="838200" y="1825625"/>
            <a:ext cx="5181600" cy="3451455"/>
          </a:xfrm>
        </p:spPr>
        <p:txBody>
          <a:bodyPr>
            <a:normAutofit/>
          </a:bodyPr>
          <a:lstStyle/>
          <a:p>
            <a:pPr marL="0" indent="0">
              <a:buNone/>
            </a:pPr>
            <a:r>
              <a:rPr lang="en-US" b="1" dirty="0"/>
              <a:t>Effective Compliance Elements</a:t>
            </a:r>
          </a:p>
          <a:p>
            <a:r>
              <a:rPr lang="en-US" dirty="0">
                <a:solidFill>
                  <a:schemeClr val="accent1"/>
                </a:solidFill>
              </a:rPr>
              <a:t>Risk-based</a:t>
            </a:r>
            <a:r>
              <a:rPr lang="en-US" dirty="0"/>
              <a:t>, integrated approach</a:t>
            </a:r>
          </a:p>
          <a:p>
            <a:r>
              <a:rPr lang="en-US" dirty="0"/>
              <a:t>Strong </a:t>
            </a:r>
            <a:r>
              <a:rPr lang="en-US" dirty="0">
                <a:solidFill>
                  <a:schemeClr val="accent1"/>
                </a:solidFill>
              </a:rPr>
              <a:t>governance</a:t>
            </a:r>
            <a:r>
              <a:rPr lang="en-US" dirty="0"/>
              <a:t> connection</a:t>
            </a:r>
          </a:p>
          <a:p>
            <a:r>
              <a:rPr lang="en-US" dirty="0">
                <a:solidFill>
                  <a:schemeClr val="accent1"/>
                </a:solidFill>
              </a:rPr>
              <a:t>Behavioral science </a:t>
            </a:r>
            <a:r>
              <a:rPr lang="en-US" dirty="0"/>
              <a:t>application</a:t>
            </a:r>
          </a:p>
          <a:p>
            <a:r>
              <a:rPr lang="en-US" dirty="0"/>
              <a:t>Technology </a:t>
            </a:r>
            <a:r>
              <a:rPr lang="en-US" dirty="0">
                <a:solidFill>
                  <a:schemeClr val="accent1"/>
                </a:solidFill>
              </a:rPr>
              <a:t>enablement</a:t>
            </a:r>
          </a:p>
          <a:p>
            <a:r>
              <a:rPr lang="en-US" dirty="0"/>
              <a:t>Continuous </a:t>
            </a:r>
            <a:r>
              <a:rPr lang="en-US" dirty="0">
                <a:solidFill>
                  <a:schemeClr val="accent1"/>
                </a:solidFill>
              </a:rPr>
              <a:t>measurement</a:t>
            </a:r>
            <a:r>
              <a:rPr lang="en-US" dirty="0"/>
              <a:t> and </a:t>
            </a:r>
            <a:r>
              <a:rPr lang="en-US" dirty="0">
                <a:solidFill>
                  <a:schemeClr val="accent1"/>
                </a:solidFill>
              </a:rPr>
              <a:t>improvement</a:t>
            </a:r>
          </a:p>
          <a:p>
            <a:endParaRPr lang="en-GB" dirty="0"/>
          </a:p>
        </p:txBody>
      </p:sp>
      <p:sp>
        <p:nvSpPr>
          <p:cNvPr id="5" name="Pladsholder til indhold 4"/>
          <p:cNvSpPr>
            <a:spLocks noGrp="1"/>
          </p:cNvSpPr>
          <p:nvPr>
            <p:ph sz="half" idx="2"/>
          </p:nvPr>
        </p:nvSpPr>
        <p:spPr>
          <a:xfrm>
            <a:off x="5896778" y="1825625"/>
            <a:ext cx="2635923" cy="4351338"/>
          </a:xfrm>
        </p:spPr>
        <p:txBody>
          <a:bodyPr>
            <a:normAutofit/>
          </a:bodyPr>
          <a:lstStyle/>
          <a:p>
            <a:pPr marL="0" indent="0">
              <a:buNone/>
            </a:pPr>
            <a:r>
              <a:rPr lang="en-US" b="1" dirty="0"/>
              <a:t>Next Steps</a:t>
            </a:r>
          </a:p>
          <a:p>
            <a:r>
              <a:rPr lang="en-US" dirty="0"/>
              <a:t>Complete provided action planning template</a:t>
            </a:r>
          </a:p>
          <a:p>
            <a:r>
              <a:rPr lang="en-US" dirty="0"/>
              <a:t>Preview: Next session on compliance frameworks</a:t>
            </a:r>
          </a:p>
          <a:p>
            <a:pPr marL="0" indent="0">
              <a:buNone/>
            </a:pPr>
            <a:endParaRPr lang="en-US" dirty="0"/>
          </a:p>
        </p:txBody>
      </p:sp>
      <p:pic>
        <p:nvPicPr>
          <p:cNvPr id="6" name="Billede 5"/>
          <p:cNvPicPr>
            <a:picLocks noChangeAspect="1"/>
          </p:cNvPicPr>
          <p:nvPr/>
        </p:nvPicPr>
        <p:blipFill>
          <a:blip r:embed="rId2"/>
          <a:stretch>
            <a:fillRect/>
          </a:stretch>
        </p:blipFill>
        <p:spPr>
          <a:xfrm>
            <a:off x="11154482" y="26885"/>
            <a:ext cx="1087848" cy="1037640"/>
          </a:xfrm>
          <a:prstGeom prst="rect">
            <a:avLst/>
          </a:prstGeom>
        </p:spPr>
      </p:pic>
      <p:pic>
        <p:nvPicPr>
          <p:cNvPr id="7" name="Billed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6713" y="1690688"/>
            <a:ext cx="3235287" cy="5167312"/>
          </a:xfrm>
          <a:prstGeom prst="rect">
            <a:avLst/>
          </a:prstGeom>
        </p:spPr>
      </p:pic>
    </p:spTree>
    <p:extLst>
      <p:ext uri="{BB962C8B-B14F-4D97-AF65-F5344CB8AC3E}">
        <p14:creationId xmlns:p14="http://schemas.microsoft.com/office/powerpoint/2010/main" val="951126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Billed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6056" y="-2998"/>
            <a:ext cx="6505161" cy="6860998"/>
          </a:xfrm>
          <a:prstGeom prst="rect">
            <a:avLst/>
          </a:prstGeom>
        </p:spPr>
      </p:pic>
    </p:spTree>
    <p:extLst>
      <p:ext uri="{BB962C8B-B14F-4D97-AF65-F5344CB8AC3E}">
        <p14:creationId xmlns:p14="http://schemas.microsoft.com/office/powerpoint/2010/main" val="3779293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4450" y="435429"/>
            <a:ext cx="10501341" cy="5889580"/>
          </a:xfrm>
        </p:spPr>
      </p:pic>
      <p:sp>
        <p:nvSpPr>
          <p:cNvPr id="5" name="Tekstfelt 4"/>
          <p:cNvSpPr txBox="1"/>
          <p:nvPr/>
        </p:nvSpPr>
        <p:spPr>
          <a:xfrm>
            <a:off x="2838995" y="6426926"/>
            <a:ext cx="7231210" cy="369332"/>
          </a:xfrm>
          <a:prstGeom prst="rect">
            <a:avLst/>
          </a:prstGeom>
          <a:noFill/>
        </p:spPr>
        <p:txBody>
          <a:bodyPr wrap="none" rtlCol="0">
            <a:spAutoFit/>
          </a:bodyPr>
          <a:lstStyle/>
          <a:p>
            <a:r>
              <a:rPr lang="en-GB" dirty="0"/>
              <a:t>https://humanisticsystems.com/2016/12/05/the-varieties-of-human-work/</a:t>
            </a:r>
          </a:p>
        </p:txBody>
      </p:sp>
      <p:pic>
        <p:nvPicPr>
          <p:cNvPr id="6" name="Billede 5"/>
          <p:cNvPicPr>
            <a:picLocks noChangeAspect="1"/>
          </p:cNvPicPr>
          <p:nvPr/>
        </p:nvPicPr>
        <p:blipFill>
          <a:blip r:embed="rId4"/>
          <a:stretch>
            <a:fillRect/>
          </a:stretch>
        </p:blipFill>
        <p:spPr>
          <a:xfrm>
            <a:off x="10889529" y="0"/>
            <a:ext cx="1302471" cy="1242357"/>
          </a:xfrm>
          <a:prstGeom prst="rect">
            <a:avLst/>
          </a:prstGeom>
        </p:spPr>
      </p:pic>
    </p:spTree>
    <p:extLst>
      <p:ext uri="{BB962C8B-B14F-4D97-AF65-F5344CB8AC3E}">
        <p14:creationId xmlns:p14="http://schemas.microsoft.com/office/powerpoint/2010/main" val="5705294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90C663C-2163-4E56-AF50-58D18E18FB54}"/>
              </a:ext>
            </a:extLst>
          </p:cNvPr>
          <p:cNvSpPr txBox="1"/>
          <p:nvPr/>
        </p:nvSpPr>
        <p:spPr>
          <a:xfrm>
            <a:off x="592183" y="2276326"/>
            <a:ext cx="8247018"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800" dirty="0" smtClean="0">
                <a:solidFill>
                  <a:schemeClr val="accent2"/>
                </a:solidFill>
              </a:rPr>
              <a:t>If you think compliance is expensive, try non-compliance</a:t>
            </a:r>
          </a:p>
          <a:p>
            <a:pPr algn="l"/>
            <a:endParaRPr lang="en-US" sz="4800" dirty="0">
              <a:solidFill>
                <a:schemeClr val="accent2"/>
              </a:solidFill>
            </a:endParaRPr>
          </a:p>
          <a:p>
            <a:r>
              <a:rPr lang="da-DK" sz="4000" i="1" dirty="0" smtClean="0">
                <a:solidFill>
                  <a:schemeClr val="accent2"/>
                </a:solidFill>
              </a:rPr>
              <a:t>- Paul </a:t>
            </a:r>
            <a:r>
              <a:rPr lang="da-DK" sz="4000" i="1" dirty="0" err="1">
                <a:solidFill>
                  <a:schemeClr val="accent2"/>
                </a:solidFill>
              </a:rPr>
              <a:t>McNulty</a:t>
            </a:r>
            <a:r>
              <a:rPr lang="en-US" sz="4000" i="1" dirty="0" smtClean="0">
                <a:solidFill>
                  <a:schemeClr val="accent2"/>
                </a:solidFill>
              </a:rPr>
              <a:t> </a:t>
            </a:r>
            <a:r>
              <a:rPr lang="en-US" sz="1600" i="1" dirty="0" smtClean="0">
                <a:solidFill>
                  <a:schemeClr val="accent2"/>
                </a:solidFill>
              </a:rPr>
              <a:t>(former US </a:t>
            </a:r>
            <a:r>
              <a:rPr lang="en-US" sz="1600" i="1" dirty="0">
                <a:solidFill>
                  <a:schemeClr val="accent2"/>
                </a:solidFill>
              </a:rPr>
              <a:t>Deputy Attorney </a:t>
            </a:r>
            <a:r>
              <a:rPr lang="en-US" sz="1600" i="1" dirty="0" smtClean="0">
                <a:solidFill>
                  <a:schemeClr val="accent2"/>
                </a:solidFill>
              </a:rPr>
              <a:t>General)</a:t>
            </a:r>
            <a:endParaRPr lang="en-US" sz="4000" i="1" dirty="0">
              <a:solidFill>
                <a:schemeClr val="accent2"/>
              </a:solidFill>
            </a:endParaRPr>
          </a:p>
        </p:txBody>
      </p:sp>
      <p:pic>
        <p:nvPicPr>
          <p:cNvPr id="2" name="Billede 1"/>
          <p:cNvPicPr>
            <a:picLocks noChangeAspect="1"/>
          </p:cNvPicPr>
          <p:nvPr/>
        </p:nvPicPr>
        <p:blipFill>
          <a:blip r:embed="rId2"/>
          <a:stretch>
            <a:fillRect/>
          </a:stretch>
        </p:blipFill>
        <p:spPr>
          <a:xfrm>
            <a:off x="8569946" y="0"/>
            <a:ext cx="3622054" cy="6858000"/>
          </a:xfrm>
          <a:prstGeom prst="rect">
            <a:avLst/>
          </a:prstGeom>
        </p:spPr>
      </p:pic>
    </p:spTree>
    <p:extLst>
      <p:ext uri="{BB962C8B-B14F-4D97-AF65-F5344CB8AC3E}">
        <p14:creationId xmlns:p14="http://schemas.microsoft.com/office/powerpoint/2010/main" val="9866473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TotalTime>
  <Words>2209</Words>
  <Application>Microsoft Office PowerPoint</Application>
  <PresentationFormat>Widescreen</PresentationFormat>
  <Paragraphs>419</Paragraphs>
  <Slides>65</Slides>
  <Notes>6</Notes>
  <HiddenSlides>2</HiddenSlides>
  <MMClips>0</MMClips>
  <ScaleCrop>false</ScaleCrop>
  <HeadingPairs>
    <vt:vector size="6" baseType="variant">
      <vt:variant>
        <vt:lpstr>Benyttede skrifttyper</vt:lpstr>
      </vt:variant>
      <vt:variant>
        <vt:i4>4</vt:i4>
      </vt:variant>
      <vt:variant>
        <vt:lpstr>Tema</vt:lpstr>
      </vt:variant>
      <vt:variant>
        <vt:i4>1</vt:i4>
      </vt:variant>
      <vt:variant>
        <vt:lpstr>Slidetitler</vt:lpstr>
      </vt:variant>
      <vt:variant>
        <vt:i4>65</vt:i4>
      </vt:variant>
    </vt:vector>
  </HeadingPairs>
  <TitlesOfParts>
    <vt:vector size="70" baseType="lpstr">
      <vt:lpstr>Arial</vt:lpstr>
      <vt:lpstr>Calibri</vt:lpstr>
      <vt:lpstr>Calibri Light</vt:lpstr>
      <vt:lpstr>Verdana</vt:lpstr>
      <vt:lpstr>Office-tema</vt:lpstr>
      <vt:lpstr>GRC Principles </vt:lpstr>
      <vt:lpstr>PowerPoint-præsentation</vt:lpstr>
      <vt:lpstr>PowerPoint-præsentation</vt:lpstr>
      <vt:lpstr>PowerPoint-præsentation</vt:lpstr>
      <vt:lpstr>PowerPoint-præsentation</vt:lpstr>
      <vt:lpstr>Agenda</vt:lpstr>
      <vt:lpstr>PowerPoint-præsentation</vt:lpstr>
      <vt:lpstr>PowerPoint-præsentation</vt:lpstr>
      <vt:lpstr>PowerPoint-præsentation</vt:lpstr>
      <vt:lpstr>Reflections on compliance</vt:lpstr>
      <vt:lpstr>PowerPoint-præsentation</vt:lpstr>
      <vt:lpstr>Debate</vt:lpstr>
      <vt:lpstr>Corporate Compliance Challenges 2025</vt:lpstr>
      <vt:lpstr>PowerPoint-præsentation</vt:lpstr>
      <vt:lpstr>PowerPoint-præsentation</vt:lpstr>
      <vt:lpstr>PowerPoint-præsentation</vt:lpstr>
      <vt:lpstr>Defining Compliance in Practical Terms</vt:lpstr>
      <vt:lpstr>What Is Compliance? </vt:lpstr>
      <vt:lpstr>Basics of compliance</vt:lpstr>
      <vt:lpstr>Building Blocks of Compliance</vt:lpstr>
      <vt:lpstr>PowerPoint-præsentation</vt:lpstr>
      <vt:lpstr>Traditional Compliance Toolkit</vt:lpstr>
      <vt:lpstr>Compliance example during COVID</vt:lpstr>
      <vt:lpstr>The regulator paradox</vt:lpstr>
      <vt:lpstr>PowerPoint-præsentation</vt:lpstr>
      <vt:lpstr> Behavioral Compliance: Beyond Rules</vt:lpstr>
      <vt:lpstr>Making Compliance the Path of Least Resistance</vt:lpstr>
      <vt:lpstr>Compliance Risk Management</vt:lpstr>
      <vt:lpstr>PowerPoint-præsentation</vt:lpstr>
      <vt:lpstr>PowerPoint-præsentation</vt:lpstr>
      <vt:lpstr>PowerPoint-præsentation</vt:lpstr>
      <vt:lpstr>Metrics and KPIs for Effective Compliance</vt:lpstr>
      <vt:lpstr>PowerPoint-præsentation</vt:lpstr>
      <vt:lpstr>Control Design and implementation</vt:lpstr>
      <vt:lpstr>Types of internal controls</vt:lpstr>
      <vt:lpstr>Interactive</vt:lpstr>
      <vt:lpstr> Interactive Exercise – Control Classification</vt:lpstr>
      <vt:lpstr> Interactive Exercise – Control Classification</vt:lpstr>
      <vt:lpstr> Interactive Exercise – Control Classification</vt:lpstr>
      <vt:lpstr> Interactive Exercise – Control Classification</vt:lpstr>
      <vt:lpstr> Interactive Exercise – Control Classification</vt:lpstr>
      <vt:lpstr> Interactive Exercise – Control Classification</vt:lpstr>
      <vt:lpstr>Answers</vt:lpstr>
      <vt:lpstr>Answers</vt:lpstr>
      <vt:lpstr>Answers</vt:lpstr>
      <vt:lpstr>Compliance in Remote/Hybrid Environments</vt:lpstr>
      <vt:lpstr>Integration with Risk management</vt:lpstr>
      <vt:lpstr>Common ground/language</vt:lpstr>
      <vt:lpstr>Practical Partnership: Compliance &amp; Risk</vt:lpstr>
      <vt:lpstr>PowerPoint-præsentation</vt:lpstr>
      <vt:lpstr>Risk-Informed Compliance Priorities</vt:lpstr>
      <vt:lpstr>Collection of data from controls</vt:lpstr>
      <vt:lpstr>Collection of data from controls 2</vt:lpstr>
      <vt:lpstr>Discussion</vt:lpstr>
      <vt:lpstr>Common Integration Challenges</vt:lpstr>
      <vt:lpstr>Integration with Governance</vt:lpstr>
      <vt:lpstr>Compliance Role in Governance</vt:lpstr>
      <vt:lpstr>Practical Governance Integration</vt:lpstr>
      <vt:lpstr>Technology Enablement for Integration</vt:lpstr>
      <vt:lpstr>Technology Enablement for Integration</vt:lpstr>
      <vt:lpstr>Measuring Compliance Function Effectiveness</vt:lpstr>
      <vt:lpstr>Measuring Compliance Function Effectiveness </vt:lpstr>
      <vt:lpstr>Discussion</vt:lpstr>
      <vt:lpstr>Action Planning</vt:lpstr>
      <vt:lpstr>Conclusion and Key Takeaways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GRC Principles </dc:title>
  <dc:creator>Martin Falck</dc:creator>
  <cp:lastModifiedBy>Martin Falck</cp:lastModifiedBy>
  <cp:revision>26</cp:revision>
  <dcterms:created xsi:type="dcterms:W3CDTF">2025-05-05T13:10:56Z</dcterms:created>
  <dcterms:modified xsi:type="dcterms:W3CDTF">2025-05-08T10:20:52Z</dcterms:modified>
</cp:coreProperties>
</file>